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16"/>
  </p:notesMasterIdLst>
  <p:sldIdLst>
    <p:sldId id="257" r:id="rId2"/>
    <p:sldId id="259" r:id="rId3"/>
    <p:sldId id="268" r:id="rId4"/>
    <p:sldId id="269" r:id="rId5"/>
    <p:sldId id="270" r:id="rId6"/>
    <p:sldId id="273" r:id="rId7"/>
    <p:sldId id="274" r:id="rId8"/>
    <p:sldId id="272" r:id="rId9"/>
    <p:sldId id="276" r:id="rId10"/>
    <p:sldId id="277" r:id="rId11"/>
    <p:sldId id="278" r:id="rId12"/>
    <p:sldId id="282" r:id="rId13"/>
    <p:sldId id="279" r:id="rId14"/>
    <p:sldId id="262" r:id="rId15"/>
  </p:sldIdLst>
  <p:sldSz cx="9144000" cy="6858000" type="screen4x3"/>
  <p:notesSz cx="6858000" cy="9144000"/>
  <p:embeddedFontLst>
    <p:embeddedFont>
      <p:font typeface="Acumin Pro" panose="020B0604020202020204" charset="0"/>
      <p:regular r:id="rId17"/>
      <p:bold r:id="rId18"/>
      <p:italic r:id="rId19"/>
      <p:boldItalic r:id="rId20"/>
    </p:embeddedFont>
    <p:embeddedFont>
      <p:font typeface="Acumin Pro ExtraCondensed" panose="020B0604020202020204" charset="0"/>
      <p:regular r:id="rId21"/>
      <p:bold r:id="rId22"/>
      <p:italic r:id="rId23"/>
      <p:boldItalic r:id="rId24"/>
    </p:embeddedFont>
    <p:embeddedFont>
      <p:font typeface="Acumin Pro ExtraCondensed Smbd" panose="020B0604020202020204" charset="0"/>
      <p:regular r:id="rId25"/>
      <p:bold r:id="rId26"/>
      <p:italic r:id="rId27"/>
      <p:boldItalic r:id="rId28"/>
    </p:embeddedFont>
    <p:embeddedFont>
      <p:font typeface="Acumin Pro Medium" panose="020B0604020202020204" charset="0"/>
      <p:regular r:id="rId29"/>
      <p:italic r:id="rId30"/>
    </p:embeddedFont>
    <p:embeddedFont>
      <p:font typeface="Acumin Pro Semibold" panose="020B0604020202020204" charset="0"/>
      <p:regular r:id="rId31"/>
      <p:bold r:id="rId32"/>
      <p:italic r:id="rId33"/>
      <p:boldItalic r:id="rId34"/>
    </p:embeddedFont>
    <p:embeddedFont>
      <p:font typeface="Acumin Pro SemiCondensed" panose="020B0604020202020204" charset="0"/>
      <p:regular r:id="rId35"/>
      <p:bold r:id="rId36"/>
      <p:italic r:id="rId37"/>
      <p:boldItalic r:id="rId38"/>
    </p:embeddedFont>
    <p:embeddedFont>
      <p:font typeface="Amasis MT Pro" panose="02040504050005020304" pitchFamily="18"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United Sans Cd Md" charset="0"/>
      <p:regular r:id="rId47"/>
    </p:embeddedFont>
    <p:embeddedFont>
      <p:font typeface="United Sans Rg Md" charset="0"/>
      <p:regular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60654" autoAdjust="0"/>
  </p:normalViewPr>
  <p:slideViewPr>
    <p:cSldViewPr snapToGrid="0" snapToObjects="1">
      <p:cViewPr varScale="1">
        <p:scale>
          <a:sx n="67" d="100"/>
          <a:sy n="67" d="100"/>
        </p:scale>
        <p:origin x="3012"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font" Target="fonts/font3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9" Type="http://schemas.openxmlformats.org/officeDocument/2006/relationships/font" Target="fonts/font13.fntdata"/><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font" Target="fonts/font2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font" Target="fonts/font3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font" Target="fonts/font30.fntdata"/><Relationship Id="rId20" Type="http://schemas.openxmlformats.org/officeDocument/2006/relationships/font" Target="fonts/font4.fntdata"/><Relationship Id="rId4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11/21/2023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My name is Parth Doshi and my ECE 570 project is titled: </a:t>
            </a:r>
            <a:r>
              <a:rPr lang="en-US" sz="1800" b="1" i="0" u="none" strike="noStrike" dirty="0">
                <a:solidFill>
                  <a:srgbClr val="000000"/>
                </a:solidFill>
                <a:effectLst/>
                <a:latin typeface="Arial" panose="020B0604020202020204" pitchFamily="34" charset="0"/>
              </a:rPr>
              <a:t>Exploring Advanced Image Editing Techniques.</a:t>
            </a:r>
            <a:endParaRPr lang="en-US" sz="1800" b="0" i="0" u="none" strike="noStrike"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1</a:t>
            </a:fld>
            <a:endParaRPr lang="en-US"/>
          </a:p>
        </p:txBody>
      </p:sp>
    </p:spTree>
    <p:extLst>
      <p:ext uri="{BB962C8B-B14F-4D97-AF65-F5344CB8AC3E}">
        <p14:creationId xmlns:p14="http://schemas.microsoft.com/office/powerpoint/2010/main" val="323766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experiment with the input image of a series of drawer is shown here.</a:t>
            </a:r>
          </a:p>
          <a:p>
            <a:r>
              <a:rPr lang="en-US" dirty="0"/>
              <a:t>Given a prompt to ”</a:t>
            </a:r>
            <a:r>
              <a:rPr lang="en-US" b="1" dirty="0"/>
              <a:t> Open a middle drawer</a:t>
            </a:r>
            <a:r>
              <a:rPr lang="en-US" dirty="0"/>
              <a:t>” IP2P produces an image that </a:t>
            </a:r>
            <a:r>
              <a:rPr lang="en-US" dirty="0" err="1"/>
              <a:t>comptelely</a:t>
            </a:r>
            <a:r>
              <a:rPr lang="en-US" dirty="0"/>
              <a:t> eliminates the middle drawer which does not match the expected output, with an MSE loss of 105.224. </a:t>
            </a:r>
          </a:p>
        </p:txBody>
      </p:sp>
      <p:sp>
        <p:nvSpPr>
          <p:cNvPr id="4" name="Slide Number Placeholder 3"/>
          <p:cNvSpPr>
            <a:spLocks noGrp="1"/>
          </p:cNvSpPr>
          <p:nvPr>
            <p:ph type="sldNum" sz="quarter" idx="5"/>
          </p:nvPr>
        </p:nvSpPr>
        <p:spPr/>
        <p:txBody>
          <a:bodyPr/>
          <a:lstStyle/>
          <a:p>
            <a:fld id="{988F3A2B-14A6-8F47-B753-A658CA12576A}" type="slidenum">
              <a:rPr lang="en-US" smtClean="0"/>
              <a:t>10</a:t>
            </a:fld>
            <a:endParaRPr lang="en-US"/>
          </a:p>
        </p:txBody>
      </p:sp>
    </p:spTree>
    <p:extLst>
      <p:ext uri="{BB962C8B-B14F-4D97-AF65-F5344CB8AC3E}">
        <p14:creationId xmlns:p14="http://schemas.microsoft.com/office/powerpoint/2010/main" val="3527469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experiments are run on 150 difference episodes across 3 datasets. This slide shows another example of the extended experiment.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processing results, we obtain an average MSE loss of 105.54 which mean that the output and expected output image have significant differences.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11</a:t>
            </a:fld>
            <a:endParaRPr lang="en-US"/>
          </a:p>
        </p:txBody>
      </p:sp>
    </p:spTree>
    <p:extLst>
      <p:ext uri="{BB962C8B-B14F-4D97-AF65-F5344CB8AC3E}">
        <p14:creationId xmlns:p14="http://schemas.microsoft.com/office/powerpoint/2010/main" val="16174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to obtain better results, I thought of training IP2P on a modified dataset that I obtained from scratch. The implemented training function uses autoencoders and decoders to perform the training. </a:t>
            </a:r>
          </a:p>
          <a:p>
            <a:endParaRPr lang="en-US" dirty="0"/>
          </a:p>
          <a:p>
            <a:r>
              <a:rPr lang="en-US" dirty="0"/>
              <a:t>However, to run this function and retrain IP2P currently, the process can be concluded as computationally intensive and expensive and can be an extension to future research.</a:t>
            </a:r>
          </a:p>
        </p:txBody>
      </p:sp>
      <p:sp>
        <p:nvSpPr>
          <p:cNvPr id="4" name="Slide Number Placeholder 3"/>
          <p:cNvSpPr>
            <a:spLocks noGrp="1"/>
          </p:cNvSpPr>
          <p:nvPr>
            <p:ph type="sldNum" sz="quarter" idx="5"/>
          </p:nvPr>
        </p:nvSpPr>
        <p:spPr/>
        <p:txBody>
          <a:bodyPr/>
          <a:lstStyle/>
          <a:p>
            <a:fld id="{988F3A2B-14A6-8F47-B753-A658CA12576A}" type="slidenum">
              <a:rPr lang="en-US" smtClean="0"/>
              <a:t>12</a:t>
            </a:fld>
            <a:endParaRPr lang="en-US"/>
          </a:p>
        </p:txBody>
      </p:sp>
    </p:spTree>
    <p:extLst>
      <p:ext uri="{BB962C8B-B14F-4D97-AF65-F5344CB8AC3E}">
        <p14:creationId xmlns:p14="http://schemas.microsoft.com/office/powerpoint/2010/main" val="425671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conclude, IP2P successfully edits images that do not require much spatial and object identification. </a:t>
            </a:r>
            <a:r>
              <a:rPr lang="en-US" dirty="0"/>
              <a:t>For tasks and actions performed by that of a robotic learning system it is inefficient to evaluate the effectiveness using image verifying diffusion models. After rerunning and extending experiments by IP2P on personally generated datasets it can be concluded that running experiments using datasets that the model is not trained on, is a key factor in evaluating the effectiveness of the model.</a:t>
            </a:r>
            <a:r>
              <a:rPr lang="en-US" sz="1200" dirty="0"/>
              <a:t> Training an image editing diffusion model like IP2P is computationally complex and expensive. </a:t>
            </a:r>
            <a:r>
              <a:rPr lang="en-US" dirty="0"/>
              <a:t>Image editing diffusion models currently are not as developed to perform modifications that humans require yet. </a:t>
            </a:r>
          </a:p>
        </p:txBody>
      </p:sp>
      <p:sp>
        <p:nvSpPr>
          <p:cNvPr id="4" name="Slide Number Placeholder 3"/>
          <p:cNvSpPr>
            <a:spLocks noGrp="1"/>
          </p:cNvSpPr>
          <p:nvPr>
            <p:ph type="sldNum" sz="quarter" idx="5"/>
          </p:nvPr>
        </p:nvSpPr>
        <p:spPr/>
        <p:txBody>
          <a:bodyPr/>
          <a:lstStyle/>
          <a:p>
            <a:fld id="{988F3A2B-14A6-8F47-B753-A658CA12576A}" type="slidenum">
              <a:rPr lang="en-US" smtClean="0"/>
              <a:t>13</a:t>
            </a:fld>
            <a:endParaRPr lang="en-US"/>
          </a:p>
        </p:txBody>
      </p:sp>
    </p:spTree>
    <p:extLst>
      <p:ext uri="{BB962C8B-B14F-4D97-AF65-F5344CB8AC3E}">
        <p14:creationId xmlns:p14="http://schemas.microsoft.com/office/powerpoint/2010/main" val="1528771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988F3A2B-14A6-8F47-B753-A658CA12576A}" type="slidenum">
              <a:rPr lang="en-US" smtClean="0"/>
              <a:t>14</a:t>
            </a:fld>
            <a:endParaRPr lang="en-US"/>
          </a:p>
        </p:txBody>
      </p:sp>
    </p:spTree>
    <p:extLst>
      <p:ext uri="{BB962C8B-B14F-4D97-AF65-F5344CB8AC3E}">
        <p14:creationId xmlns:p14="http://schemas.microsoft.com/office/powerpoint/2010/main" val="2692634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project is based on the image editing diffusion model: InstructPix2Pix by Tim Brooks et al</a:t>
            </a:r>
            <a:r>
              <a:rPr lang="en-US" sz="18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Given an input image and a text-based instruction, IP2P outputs a modified image.</a:t>
            </a:r>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2</a:t>
            </a:fld>
            <a:endParaRPr lang="en-US"/>
          </a:p>
        </p:txBody>
      </p:sp>
    </p:spTree>
    <p:extLst>
      <p:ext uri="{BB962C8B-B14F-4D97-AF65-F5344CB8AC3E}">
        <p14:creationId xmlns:p14="http://schemas.microsoft.com/office/powerpoint/2010/main" val="3929541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Modern machine learning models can solve specific downstream tasks to a high level of performance today. While this capability has been demonstrated in other fields of AI it remains to be shown in robotics.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Google developed RT-1, a robotic learning system that absorbs data and effectively generalizes. It uses a robot arm that performs a task given a natural language processing instruction.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implementation motivation is based on the ability to automate verifying tasks performed by AI, using AI. In other words, if IP2P can verify whether a task is performed as expected, the need for a human source is eliminated. </a:t>
            </a:r>
          </a:p>
        </p:txBody>
      </p:sp>
      <p:sp>
        <p:nvSpPr>
          <p:cNvPr id="4" name="Slide Number Placeholder 3"/>
          <p:cNvSpPr>
            <a:spLocks noGrp="1"/>
          </p:cNvSpPr>
          <p:nvPr>
            <p:ph type="sldNum" sz="quarter" idx="5"/>
          </p:nvPr>
        </p:nvSpPr>
        <p:spPr/>
        <p:txBody>
          <a:bodyPr/>
          <a:lstStyle/>
          <a:p>
            <a:fld id="{988F3A2B-14A6-8F47-B753-A658CA12576A}" type="slidenum">
              <a:rPr lang="en-US" smtClean="0"/>
              <a:t>3</a:t>
            </a:fld>
            <a:endParaRPr lang="en-US"/>
          </a:p>
        </p:txBody>
      </p:sp>
    </p:spTree>
    <p:extLst>
      <p:ext uri="{BB962C8B-B14F-4D97-AF65-F5344CB8AC3E}">
        <p14:creationId xmlns:p14="http://schemas.microsoft.com/office/powerpoint/2010/main" val="212565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preliminary implementation involves varying image/text guidance inputs provided to IP2P and observing the changes in the output image.</a:t>
            </a:r>
          </a:p>
          <a:p>
            <a:r>
              <a:rPr lang="en-US" dirty="0"/>
              <a:t>To add a layer of complexity, my extended implementation uses a curated dataset from Google’s RT-1. </a:t>
            </a:r>
          </a:p>
          <a:p>
            <a:r>
              <a:rPr lang="en-US" dirty="0"/>
              <a:t>I use an </a:t>
            </a:r>
            <a:r>
              <a:rPr lang="en-US" dirty="0" err="1"/>
              <a:t>episodeby</a:t>
            </a:r>
            <a:r>
              <a:rPr lang="en-US" dirty="0"/>
              <a:t> dividing it into image frames. The first image frame is used as an input image and the final frame is used as an expected output image.</a:t>
            </a:r>
          </a:p>
          <a:p>
            <a:r>
              <a:rPr lang="en-US" dirty="0"/>
              <a:t>To verify the accuracy of the result, a loss function and training function is implemented that would fine-tune and train IP2P to provide the desired result with a negligible MSE loss.</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4</a:t>
            </a:fld>
            <a:endParaRPr lang="en-US"/>
          </a:p>
        </p:txBody>
      </p:sp>
    </p:spTree>
    <p:extLst>
      <p:ext uri="{BB962C8B-B14F-4D97-AF65-F5344CB8AC3E}">
        <p14:creationId xmlns:p14="http://schemas.microsoft.com/office/powerpoint/2010/main" val="249604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code adapts the implementation of IP2P and uses Google Collaboratory to compile and execute.</a:t>
            </a:r>
          </a:p>
          <a:p>
            <a:r>
              <a:rPr lang="en-US" dirty="0"/>
              <a:t>The left image is the input to the model along with the prompt (human-written instruction) : ”make him into a clown,” </a:t>
            </a:r>
          </a:p>
          <a:p>
            <a:r>
              <a:rPr lang="en-US" dirty="0"/>
              <a:t>and on the right we see how InstructPix2Pix successfully transforms the image into that of a clown.</a:t>
            </a:r>
          </a:p>
        </p:txBody>
      </p:sp>
      <p:sp>
        <p:nvSpPr>
          <p:cNvPr id="4" name="Slide Number Placeholder 3"/>
          <p:cNvSpPr>
            <a:spLocks noGrp="1"/>
          </p:cNvSpPr>
          <p:nvPr>
            <p:ph type="sldNum" sz="quarter" idx="5"/>
          </p:nvPr>
        </p:nvSpPr>
        <p:spPr/>
        <p:txBody>
          <a:bodyPr/>
          <a:lstStyle/>
          <a:p>
            <a:fld id="{988F3A2B-14A6-8F47-B753-A658CA12576A}" type="slidenum">
              <a:rPr lang="en-US" smtClean="0"/>
              <a:t>5</a:t>
            </a:fld>
            <a:endParaRPr lang="en-US"/>
          </a:p>
        </p:txBody>
      </p:sp>
    </p:spTree>
    <p:extLst>
      <p:ext uri="{BB962C8B-B14F-4D97-AF65-F5344CB8AC3E}">
        <p14:creationId xmlns:p14="http://schemas.microsoft.com/office/powerpoint/2010/main" val="22944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the same image of a human statue as an input, and an instruction that makes him into a cyborg, and varied the number of inference steps. This gives me an image closer to that of a cyborg but also </a:t>
            </a:r>
            <a:r>
              <a:rPr lang="en-US" sz="1200" dirty="0"/>
              <a:t>extends the time it takes to produce these images. </a:t>
            </a:r>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6</a:t>
            </a:fld>
            <a:endParaRPr lang="en-US"/>
          </a:p>
        </p:txBody>
      </p:sp>
    </p:spTree>
    <p:extLst>
      <p:ext uri="{BB962C8B-B14F-4D97-AF65-F5344CB8AC3E}">
        <p14:creationId xmlns:p14="http://schemas.microsoft.com/office/powerpoint/2010/main" val="2808934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implemented an image guidance scale and adjusted it to see how </a:t>
            </a:r>
            <a:r>
              <a:rPr lang="en-US"/>
              <a:t>the output changes. </a:t>
            </a:r>
            <a:r>
              <a:rPr lang="en-US" dirty="0"/>
              <a:t>The image guidance scale primarily tells the model to what extent should it consider the prompt.</a:t>
            </a:r>
          </a:p>
          <a:p>
            <a:r>
              <a:rPr lang="en-US" dirty="0"/>
              <a:t>Increasing this causes the model to generate an output image using metal colors like blue and silver disregarding the actual context.</a:t>
            </a:r>
          </a:p>
        </p:txBody>
      </p:sp>
      <p:sp>
        <p:nvSpPr>
          <p:cNvPr id="4" name="Slide Number Placeholder 3"/>
          <p:cNvSpPr>
            <a:spLocks noGrp="1"/>
          </p:cNvSpPr>
          <p:nvPr>
            <p:ph type="sldNum" sz="quarter" idx="5"/>
          </p:nvPr>
        </p:nvSpPr>
        <p:spPr/>
        <p:txBody>
          <a:bodyPr/>
          <a:lstStyle/>
          <a:p>
            <a:fld id="{988F3A2B-14A6-8F47-B753-A658CA12576A}" type="slidenum">
              <a:rPr lang="en-US" smtClean="0"/>
              <a:t>7</a:t>
            </a:fld>
            <a:endParaRPr lang="en-US"/>
          </a:p>
        </p:txBody>
      </p:sp>
    </p:spTree>
    <p:extLst>
      <p:ext uri="{BB962C8B-B14F-4D97-AF65-F5344CB8AC3E}">
        <p14:creationId xmlns:p14="http://schemas.microsoft.com/office/powerpoint/2010/main" val="3937774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 extension, a curated dataset with image-text pairs are input into the model. The results are then verified with the expected </a:t>
            </a:r>
            <a:r>
              <a:rPr lang="en-US" dirty="0" err="1"/>
              <a:t>ouput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RT-1 is prompted to ”</a:t>
            </a:r>
            <a:r>
              <a:rPr lang="en-US" b="1" dirty="0"/>
              <a:t> Move coke can near water bottle</a:t>
            </a:r>
            <a:r>
              <a:rPr lang="en-US" dirty="0"/>
              <a:t>” and it successfully completes the task.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an image of a coke can, water bottle and a packet of chips with the same text prompt, IP2P should be able to provide an output image that perfectly matches the completion of the task by the robot. </a:t>
            </a:r>
          </a:p>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8</a:t>
            </a:fld>
            <a:endParaRPr lang="en-US"/>
          </a:p>
        </p:txBody>
      </p:sp>
    </p:spTree>
    <p:extLst>
      <p:ext uri="{BB962C8B-B14F-4D97-AF65-F5344CB8AC3E}">
        <p14:creationId xmlns:p14="http://schemas.microsoft.com/office/powerpoint/2010/main" val="694959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passed through IP2P the output clearly does not match the expected output. While IP2P retains the words “coke can”, “water” and “near”. It is unable to gauge a proper context. </a:t>
            </a:r>
          </a:p>
          <a:p>
            <a:endParaRPr lang="en-US" dirty="0"/>
          </a:p>
          <a:p>
            <a:r>
              <a:rPr lang="en-US" dirty="0"/>
              <a:t>After performing extensive data processing, including an implementation of a loss function that uses prompt conditioning, the results show an MSE Loss of 106.06 which is extremely high and undesirable.</a:t>
            </a:r>
          </a:p>
        </p:txBody>
      </p:sp>
      <p:sp>
        <p:nvSpPr>
          <p:cNvPr id="4" name="Slide Number Placeholder 3"/>
          <p:cNvSpPr>
            <a:spLocks noGrp="1"/>
          </p:cNvSpPr>
          <p:nvPr>
            <p:ph type="sldNum" sz="quarter" idx="5"/>
          </p:nvPr>
        </p:nvSpPr>
        <p:spPr/>
        <p:txBody>
          <a:bodyPr/>
          <a:lstStyle/>
          <a:p>
            <a:fld id="{988F3A2B-14A6-8F47-B753-A658CA12576A}" type="slidenum">
              <a:rPr lang="en-US" smtClean="0"/>
              <a:t>9</a:t>
            </a:fld>
            <a:endParaRPr lang="en-US"/>
          </a:p>
        </p:txBody>
      </p:sp>
    </p:spTree>
    <p:extLst>
      <p:ext uri="{BB962C8B-B14F-4D97-AF65-F5344CB8AC3E}">
        <p14:creationId xmlns:p14="http://schemas.microsoft.com/office/powerpoint/2010/main" val="1280398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1562100" y="1597306"/>
            <a:ext cx="5993395" cy="1938992"/>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1562100" y="3813008"/>
            <a:ext cx="5670506" cy="99876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pic>
        <p:nvPicPr>
          <p:cNvPr id="12" name="Purdue Logo" descr="Purdue Logo">
            <a:extLst>
              <a:ext uri="{FF2B5EF4-FFF2-40B4-BE49-F238E27FC236}">
                <a16:creationId xmlns:a16="http://schemas.microsoft.com/office/drawing/2014/main" id="{B21C3C35-DE04-B844-B5FE-2DE32EB44EA9}"/>
              </a:ext>
            </a:extLst>
          </p:cNvPr>
          <p:cNvPicPr>
            <a:picLocks noChangeAspect="1"/>
          </p:cNvPicPr>
          <p:nvPr/>
        </p:nvPicPr>
        <p:blipFill>
          <a:blip r:embed="rId2"/>
          <a:stretch>
            <a:fillRect/>
          </a:stretch>
        </p:blipFill>
        <p:spPr>
          <a:xfrm>
            <a:off x="853384" y="6087255"/>
            <a:ext cx="1916505" cy="341599"/>
          </a:xfrm>
          <a:prstGeom prst="rect">
            <a:avLst/>
          </a:prstGeom>
        </p:spPr>
      </p:pic>
      <p:sp>
        <p:nvSpPr>
          <p:cNvPr id="7" name="Date"/>
          <p:cNvSpPr>
            <a:spLocks noGrp="1"/>
          </p:cNvSpPr>
          <p:nvPr>
            <p:ph type="dt" sz="half" idx="10"/>
          </p:nvPr>
        </p:nvSpPr>
        <p:spPr>
          <a:xfrm>
            <a:off x="6936379" y="6220740"/>
            <a:ext cx="766418" cy="323968"/>
          </a:xfrm>
        </p:spPr>
        <p:txBody>
          <a:bodyPr/>
          <a:lstStyle>
            <a:lvl1pPr>
              <a:defRPr>
                <a:solidFill>
                  <a:schemeClr val="bg1">
                    <a:alpha val="70000"/>
                  </a:schemeClr>
                </a:solidFill>
              </a:defRPr>
            </a:lvl1pPr>
          </a:lstStyle>
          <a:p>
            <a:fld id="{D47A9A36-4EB0-BF46-AE48-7CDA251B954B}" type="datetime1">
              <a:rPr lang="en-US" smtClean="0"/>
              <a:t>11/21/2023</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4032" userDrawn="1">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585703" y="1501741"/>
            <a:ext cx="5933959"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Title Slide </a:t>
            </a:r>
            <a:r>
              <a:rPr lang="en-US" dirty="0" err="1"/>
              <a:t>Acumin</a:t>
            </a:r>
            <a:r>
              <a:rPr lang="en-US" dirty="0"/>
              <a:t> Pro Extra Cond Bold Italic 60</a:t>
            </a:r>
          </a:p>
        </p:txBody>
      </p:sp>
      <p:sp>
        <p:nvSpPr>
          <p:cNvPr id="3" name="Subtitle"/>
          <p:cNvSpPr>
            <a:spLocks noGrp="1"/>
          </p:cNvSpPr>
          <p:nvPr>
            <p:ph type="subTitle" idx="1" hasCustomPrompt="1"/>
          </p:nvPr>
        </p:nvSpPr>
        <p:spPr>
          <a:xfrm>
            <a:off x="1585703" y="3937833"/>
            <a:ext cx="5322202"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a:t>
            </a:r>
            <a:r>
              <a:rPr lang="en-US" dirty="0" err="1"/>
              <a:t>Acumin</a:t>
            </a:r>
            <a:r>
              <a:rPr lang="en-US" dirty="0"/>
              <a:t> Pro Semi Cond Bold 22 </a:t>
            </a:r>
            <a:r>
              <a:rPr lang="en-US" dirty="0" err="1"/>
              <a:t>pt</a:t>
            </a:r>
            <a:endParaRPr lang="en-US" dirty="0"/>
          </a:p>
        </p:txBody>
      </p:sp>
      <p:sp>
        <p:nvSpPr>
          <p:cNvPr id="7" name="Date"/>
          <p:cNvSpPr>
            <a:spLocks noGrp="1"/>
          </p:cNvSpPr>
          <p:nvPr>
            <p:ph type="dt" sz="half" idx="10"/>
          </p:nvPr>
        </p:nvSpPr>
        <p:spPr>
          <a:xfrm>
            <a:off x="6831874" y="6226694"/>
            <a:ext cx="870923" cy="323968"/>
          </a:xfrm>
        </p:spPr>
        <p:txBody>
          <a:bodyPr/>
          <a:lstStyle>
            <a:lvl1pPr>
              <a:defRPr>
                <a:solidFill>
                  <a:schemeClr val="accent4">
                    <a:alpha val="70000"/>
                  </a:schemeClr>
                </a:solidFill>
              </a:defRPr>
            </a:lvl1pPr>
          </a:lstStyle>
          <a:p>
            <a:fld id="{049DC8E1-D369-0F48-9062-BB068AFD07CE}" type="datetime1">
              <a:rPr lang="en-US" smtClean="0"/>
              <a:pPr/>
              <a:t>11/21/2023</a:t>
            </a:fld>
            <a:endParaRPr lang="en-US" dirty="0"/>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10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3" y="-1"/>
            <a:ext cx="7425159"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28502" y="437030"/>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128501" y="1345166"/>
            <a:ext cx="6925731"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62100" y="1917388"/>
            <a:ext cx="55245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p:txBody>
      </p:sp>
      <p:sp>
        <p:nvSpPr>
          <p:cNvPr id="7" name="Date"/>
          <p:cNvSpPr>
            <a:spLocks noGrp="1"/>
          </p:cNvSpPr>
          <p:nvPr>
            <p:ph type="dt" sz="half" idx="10"/>
          </p:nvPr>
        </p:nvSpPr>
        <p:spPr>
          <a:xfrm>
            <a:off x="6884126" y="6220740"/>
            <a:ext cx="818671" cy="323968"/>
          </a:xfrm>
        </p:spPr>
        <p:txBody>
          <a:bodyPr/>
          <a:lstStyle>
            <a:lvl1pPr>
              <a:defRPr>
                <a:solidFill>
                  <a:schemeClr val="bg1">
                    <a:alpha val="70000"/>
                  </a:schemeClr>
                </a:solidFill>
              </a:defRPr>
            </a:lvl1pPr>
          </a:lstStyle>
          <a:p>
            <a:fld id="{93C70D44-4D52-E745-B943-20C0DA58653C}" type="datetime1">
              <a:rPr lang="en-US" smtClean="0"/>
              <a:pPr/>
              <a:t>11/21/2023</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0" name="Black Bar">
            <a:extLst>
              <a:ext uri="{FF2B5EF4-FFF2-40B4-BE49-F238E27FC236}">
                <a16:creationId xmlns:a16="http://schemas.microsoft.com/office/drawing/2014/main" id="{EACB2F0C-1C3D-CD48-AD13-7B5AD683F7C7}"/>
              </a:ext>
            </a:extLst>
          </p:cNvPr>
          <p:cNvSpPr/>
          <p:nvPr/>
        </p:nvSpPr>
        <p:spPr>
          <a:xfrm>
            <a:off x="862313" y="-1"/>
            <a:ext cx="7425159"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28502" y="437030"/>
            <a:ext cx="6925732"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dirty="0"/>
              <a:t>Title </a:t>
            </a:r>
            <a:r>
              <a:rPr lang="en-US" dirty="0" err="1"/>
              <a:t>Acumin</a:t>
            </a:r>
            <a:r>
              <a:rPr lang="en-US" dirty="0"/>
              <a:t> Pro Extra Cond Bold Italic 36 </a:t>
            </a:r>
            <a:r>
              <a:rPr lang="en-US" dirty="0" err="1"/>
              <a:t>pt</a:t>
            </a:r>
            <a:endParaRPr lang="en-US" dirty="0"/>
          </a:p>
        </p:txBody>
      </p:sp>
      <p:sp>
        <p:nvSpPr>
          <p:cNvPr id="3" name="Subhead"/>
          <p:cNvSpPr>
            <a:spLocks noGrp="1"/>
          </p:cNvSpPr>
          <p:nvPr>
            <p:ph type="subTitle" idx="1" hasCustomPrompt="1"/>
          </p:nvPr>
        </p:nvSpPr>
        <p:spPr>
          <a:xfrm>
            <a:off x="1128501" y="1345166"/>
            <a:ext cx="6925728" cy="338554"/>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a:t>
            </a:r>
            <a:r>
              <a:rPr lang="en-US" dirty="0" err="1"/>
              <a:t>Acumin</a:t>
            </a:r>
            <a:r>
              <a:rPr lang="en-US" dirty="0"/>
              <a:t> Pro Semi Cond Bold 22 </a:t>
            </a:r>
            <a:r>
              <a:rPr lang="en-US" dirty="0" err="1"/>
              <a:t>pt</a:t>
            </a:r>
            <a:endParaRPr lang="en-US" dirty="0"/>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dirty="0"/>
              <a:t>Bulleted copy. </a:t>
            </a:r>
            <a:r>
              <a:rPr lang="en-US" dirty="0" err="1"/>
              <a:t>Acumin</a:t>
            </a:r>
            <a:r>
              <a:rPr lang="en-US" dirty="0"/>
              <a:t> Pro Reg 18 pt. Keep it short with bite-size chunks of information.</a:t>
            </a:r>
          </a:p>
          <a:p>
            <a:pPr lvl="0"/>
            <a:endParaRPr lang="en-US" dirty="0"/>
          </a:p>
          <a:p>
            <a:pPr lvl="0"/>
            <a:r>
              <a:rPr lang="en-US" dirty="0"/>
              <a:t>Bulleted copy. </a:t>
            </a:r>
            <a:r>
              <a:rPr lang="en-US" dirty="0" err="1"/>
              <a:t>Acumin</a:t>
            </a:r>
            <a:r>
              <a:rPr lang="en-US" dirty="0"/>
              <a:t> Pro Reg 18 pt. Keep it short with bite-size chunks of information.</a:t>
            </a:r>
          </a:p>
          <a:p>
            <a:pPr lvl="0"/>
            <a:endParaRPr lang="en-US" dirty="0"/>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dirty="0"/>
              <a:t>Bulleted copy. </a:t>
            </a:r>
            <a:r>
              <a:rPr lang="en-US" dirty="0" err="1"/>
              <a:t>Acumin</a:t>
            </a:r>
            <a:r>
              <a:rPr lang="en-US" dirty="0"/>
              <a:t> Pro Reg 18 pt. Keep it short with bite-size chunks of information.</a:t>
            </a:r>
          </a:p>
          <a:p>
            <a:pPr lvl="0"/>
            <a:endParaRPr lang="en-US" dirty="0"/>
          </a:p>
          <a:p>
            <a:pPr lvl="0"/>
            <a:endParaRPr lang="en-US" dirty="0"/>
          </a:p>
        </p:txBody>
      </p: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7" name="Date"/>
          <p:cNvSpPr>
            <a:spLocks noGrp="1"/>
          </p:cNvSpPr>
          <p:nvPr>
            <p:ph type="dt" sz="half" idx="10"/>
          </p:nvPr>
        </p:nvSpPr>
        <p:spPr>
          <a:xfrm>
            <a:off x="6936377" y="6220740"/>
            <a:ext cx="766420" cy="323968"/>
          </a:xfrm>
        </p:spPr>
        <p:txBody>
          <a:bodyPr/>
          <a:lstStyle>
            <a:lvl1pPr>
              <a:defRPr>
                <a:solidFill>
                  <a:schemeClr val="bg1">
                    <a:alpha val="70000"/>
                  </a:schemeClr>
                </a:solidFill>
              </a:defRPr>
            </a:lvl1pPr>
          </a:lstStyle>
          <a:p>
            <a:fld id="{4127BF28-8E52-EB4D-8A7B-6C7DC4946F53}" type="datetime1">
              <a:rPr lang="en-US" smtClean="0"/>
              <a:t>11/21/2023</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4032" userDrawn="1">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11798"/>
            <a:ext cx="9144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dirty="0"/>
              <a:t>Click icon to add picture</a:t>
            </a:r>
          </a:p>
        </p:txBody>
      </p:sp>
      <p:sp>
        <p:nvSpPr>
          <p:cNvPr id="3" name="Photo caption"/>
          <p:cNvSpPr>
            <a:spLocks noGrp="1"/>
          </p:cNvSpPr>
          <p:nvPr>
            <p:ph type="subTitle" idx="1" hasCustomPrompt="1"/>
          </p:nvPr>
        </p:nvSpPr>
        <p:spPr>
          <a:xfrm>
            <a:off x="5475877" y="219205"/>
            <a:ext cx="2680565" cy="1384995"/>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Brief photo caption. Place in top left or right corner. </a:t>
            </a:r>
            <a:r>
              <a:rPr lang="en-US" dirty="0" err="1"/>
              <a:t>Acumin</a:t>
            </a:r>
            <a:r>
              <a:rPr lang="en-US" dirty="0"/>
              <a:t> Pro Bold 18 pt. Make text black or white for legibility.</a:t>
            </a:r>
          </a:p>
        </p:txBody>
      </p:sp>
      <p:sp>
        <p:nvSpPr>
          <p:cNvPr id="7" name="Date"/>
          <p:cNvSpPr>
            <a:spLocks noGrp="1"/>
          </p:cNvSpPr>
          <p:nvPr>
            <p:ph type="dt" sz="half" idx="10"/>
          </p:nvPr>
        </p:nvSpPr>
        <p:spPr>
          <a:xfrm>
            <a:off x="6936384" y="6220740"/>
            <a:ext cx="766414" cy="323968"/>
          </a:xfrm>
        </p:spPr>
        <p:txBody>
          <a:bodyPr/>
          <a:lstStyle>
            <a:lvl1pPr>
              <a:defRPr>
                <a:solidFill>
                  <a:schemeClr val="bg1">
                    <a:alpha val="70000"/>
                  </a:schemeClr>
                </a:solidFill>
              </a:defRPr>
            </a:lvl1pPr>
          </a:lstStyle>
          <a:p>
            <a:fld id="{D47A9A36-4EB0-BF46-AE48-7CDA251B954B}" type="datetime1">
              <a:rPr lang="en-US" smtClean="0"/>
              <a:t>11/21/2023</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ogan">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Date"/>
          <p:cNvSpPr>
            <a:spLocks noGrp="1"/>
          </p:cNvSpPr>
          <p:nvPr>
            <p:ph type="dt" sz="half" idx="10"/>
          </p:nvPr>
        </p:nvSpPr>
        <p:spPr>
          <a:xfrm>
            <a:off x="6831874" y="6226694"/>
            <a:ext cx="870923" cy="323968"/>
          </a:xfrm>
        </p:spPr>
        <p:txBody>
          <a:bodyPr/>
          <a:lstStyle>
            <a:lvl1pPr>
              <a:defRPr>
                <a:solidFill>
                  <a:schemeClr val="accent4">
                    <a:alpha val="70000"/>
                  </a:schemeClr>
                </a:solidFill>
              </a:defRPr>
            </a:lvl1pPr>
          </a:lstStyle>
          <a:p>
            <a:fld id="{69E19CAC-2325-1047-B0FD-9C1EACA0A0AE}" type="datetime1">
              <a:rPr lang="en-US" smtClean="0"/>
              <a:pPr/>
              <a:t>11/21/2023</a:t>
            </a:fld>
            <a:endParaRPr lang="en-US" dirty="0"/>
          </a:p>
        </p:txBody>
      </p:sp>
      <p:sp>
        <p:nvSpPr>
          <p:cNvPr id="17" name="Slide Number"/>
          <p:cNvSpPr>
            <a:spLocks noGrp="1"/>
          </p:cNvSpPr>
          <p:nvPr>
            <p:ph type="sldNum" sz="quarter" idx="12"/>
          </p:nvPr>
        </p:nvSpPr>
        <p:spPr>
          <a:xfrm>
            <a:off x="7840786" y="6200875"/>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grpSp>
        <p:nvGrpSpPr>
          <p:cNvPr id="4" name="Group 3"/>
          <p:cNvGrpSpPr/>
          <p:nvPr userDrawn="1"/>
        </p:nvGrpSpPr>
        <p:grpSpPr>
          <a:xfrm>
            <a:off x="521711" y="0"/>
            <a:ext cx="8100582" cy="6864673"/>
            <a:chOff x="521710" y="-72154"/>
            <a:chExt cx="8100582" cy="6864673"/>
          </a:xfrm>
        </p:grpSpPr>
        <p:cxnSp>
          <p:nvCxnSpPr>
            <p:cNvPr id="19" name="Line 3">
              <a:extLst>
                <a:ext uri="{FF2B5EF4-FFF2-40B4-BE49-F238E27FC236}">
                  <a16:creationId xmlns:a16="http://schemas.microsoft.com/office/drawing/2014/main" id="{313F26B3-63DC-44B0-A055-C4A99B32799C}"/>
                </a:ext>
              </a:extLst>
            </p:cNvPr>
            <p:cNvCxnSpPr>
              <a:cxnSpLocks/>
            </p:cNvCxnSpPr>
            <p:nvPr userDrawn="1"/>
          </p:nvCxnSpPr>
          <p:spPr>
            <a:xfrm flipH="1">
              <a:off x="4572000" y="-72154"/>
              <a:ext cx="2" cy="968781"/>
            </a:xfrm>
            <a:prstGeom prst="line">
              <a:avLst/>
            </a:prstGeom>
            <a:noFill/>
            <a:ln w="12700" cap="flat" cmpd="sng" algn="ctr">
              <a:solidFill>
                <a:schemeClr val="accent4"/>
              </a:solidFill>
              <a:prstDash val="solid"/>
            </a:ln>
            <a:effectLst/>
          </p:spPr>
        </p:cxnSp>
        <p:cxnSp>
          <p:nvCxnSpPr>
            <p:cNvPr id="21" name="Line 3">
              <a:extLst>
                <a:ext uri="{FF2B5EF4-FFF2-40B4-BE49-F238E27FC236}">
                  <a16:creationId xmlns:a16="http://schemas.microsoft.com/office/drawing/2014/main" id="{1CF02FB5-77A0-4D5D-94E9-69FBCD2CFED5}"/>
                </a:ext>
              </a:extLst>
            </p:cNvPr>
            <p:cNvCxnSpPr>
              <a:cxnSpLocks/>
            </p:cNvCxnSpPr>
            <p:nvPr userDrawn="1"/>
          </p:nvCxnSpPr>
          <p:spPr>
            <a:xfrm>
              <a:off x="4572000" y="5823255"/>
              <a:ext cx="0" cy="969264"/>
            </a:xfrm>
            <a:prstGeom prst="line">
              <a:avLst/>
            </a:prstGeom>
            <a:noFill/>
            <a:ln w="12700" cap="flat" cmpd="sng" algn="ctr">
              <a:solidFill>
                <a:schemeClr val="accent4"/>
              </a:solidFill>
              <a:prstDash val="solid"/>
            </a:ln>
            <a:effectLst/>
          </p:spPr>
        </p:cxnSp>
        <p:sp>
          <p:nvSpPr>
            <p:cNvPr id="22" name="Heading">
              <a:extLst>
                <a:ext uri="{FF2B5EF4-FFF2-40B4-BE49-F238E27FC236}">
                  <a16:creationId xmlns:a16="http://schemas.microsoft.com/office/drawing/2014/main" id="{A599B269-46D4-4F11-AAB6-0EE4F1DFD9CB}"/>
                </a:ext>
              </a:extLst>
            </p:cNvPr>
            <p:cNvSpPr txBox="1">
              <a:spLocks/>
            </p:cNvSpPr>
            <p:nvPr userDrawn="1"/>
          </p:nvSpPr>
          <p:spPr bwMode="blackWhite">
            <a:xfrm>
              <a:off x="521710" y="2030222"/>
              <a:ext cx="8100582" cy="1191095"/>
            </a:xfrm>
            <a:prstGeom prst="rect">
              <a:avLst/>
            </a:prstGeom>
            <a:noFill/>
            <a:ln w="38100" cap="sq">
              <a:noFill/>
              <a:miter lim="800000"/>
            </a:ln>
          </p:spPr>
          <p:txBody>
            <a:bodyPr vert="horz" wrap="square" lIns="0" tIns="0" rIns="0" bIns="0" rtlCol="0" anchor="ctr" anchorCtr="0">
              <a:spAutoFit/>
            </a:bodyPr>
            <a:lstStyle>
              <a:lvl1pPr algn="ctr" defTabSz="914400" rtl="0" eaLnBrk="1" latinLnBrk="0" hangingPunct="1">
                <a:lnSpc>
                  <a:spcPct val="90000"/>
                </a:lnSpc>
                <a:spcBef>
                  <a:spcPct val="0"/>
                </a:spcBef>
                <a:buNone/>
                <a:defRPr sz="8600" b="1" i="0" kern="1200" cap="none" spc="300" baseline="0">
                  <a:solidFill>
                    <a:schemeClr val="accent2"/>
                  </a:solidFill>
                  <a:latin typeface="United Sans Cd Md" pitchFamily="50"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600" b="0" i="1" u="none" strike="noStrike" kern="1200" cap="none" spc="0" normalizeH="0" baseline="0" noProof="0" dirty="0">
                  <a:ln>
                    <a:noFill/>
                  </a:ln>
                  <a:solidFill>
                    <a:schemeClr val="accent4"/>
                  </a:solidFill>
                  <a:effectLst/>
                  <a:uLnTx/>
                  <a:uFillTx/>
                  <a:latin typeface="Acumin Pro ExtraCondensed" panose="020B0508020202020204" pitchFamily="34" charset="0"/>
                </a:rPr>
                <a:t>PHYSICAL</a:t>
              </a:r>
              <a:endParaRPr kumimoji="0" lang="en-US" sz="8600" b="0" i="1" u="none" strike="noStrike" kern="1200" cap="none" spc="300" normalizeH="0" baseline="0" noProof="0" dirty="0">
                <a:ln>
                  <a:noFill/>
                </a:ln>
                <a:solidFill>
                  <a:schemeClr val="accent4"/>
                </a:solidFill>
                <a:effectLst/>
                <a:uLnTx/>
                <a:uFillTx/>
                <a:latin typeface="Acumin Pro ExtraCondensed" panose="020B0508020202020204" pitchFamily="34" charset="0"/>
              </a:endParaRPr>
            </a:p>
          </p:txBody>
        </p:sp>
        <p:sp>
          <p:nvSpPr>
            <p:cNvPr id="24" name="Subhead">
              <a:extLst>
                <a:ext uri="{FF2B5EF4-FFF2-40B4-BE49-F238E27FC236}">
                  <a16:creationId xmlns:a16="http://schemas.microsoft.com/office/drawing/2014/main" id="{25564AF8-83EE-4FD1-BF06-8C8FC0362AB1}"/>
                </a:ext>
              </a:extLst>
            </p:cNvPr>
            <p:cNvSpPr txBox="1">
              <a:spLocks/>
            </p:cNvSpPr>
            <p:nvPr userDrawn="1"/>
          </p:nvSpPr>
          <p:spPr>
            <a:xfrm>
              <a:off x="3090927" y="1202392"/>
              <a:ext cx="2962146" cy="553998"/>
            </a:xfrm>
            <a:prstGeom prst="rect">
              <a:avLst/>
            </a:prstGeom>
            <a:solidFill>
              <a:schemeClr val="tx2"/>
            </a:solidFill>
          </p:spPr>
          <p:txBody>
            <a:bodyPr vert="horz" wrap="square" lIns="0" tIns="0" rIns="0" bIns="0" rtlCol="0" anchor="ctr" anchorCtr="0">
              <a:sp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3600" b="1" i="0" kern="1200" spc="300">
                  <a:solidFill>
                    <a:schemeClr val="accent4"/>
                  </a:solidFill>
                  <a:latin typeface="United Sans Cd Md" pitchFamily="50"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555960"/>
                </a:buClr>
                <a:buSzTx/>
                <a:buFont typeface="Arial" panose="020B0604020202020204" pitchFamily="34" charset="0"/>
                <a:buNone/>
                <a:tabLst/>
                <a:defRPr/>
              </a:pPr>
              <a:r>
                <a:rPr kumimoji="0" lang="en-US" sz="3600" b="1" i="0" u="none" strike="noStrike" kern="1200" cap="none" spc="300" normalizeH="0" baseline="0" noProof="0" dirty="0">
                  <a:ln>
                    <a:noFill/>
                  </a:ln>
                  <a:solidFill>
                    <a:schemeClr val="bg1"/>
                  </a:solidFill>
                  <a:effectLst/>
                  <a:uLnTx/>
                  <a:uFillTx/>
                  <a:latin typeface="United Sans Cd Md" pitchFamily="50" charset="0"/>
                  <a:ea typeface="+mn-ea"/>
                  <a:cs typeface="+mn-cs"/>
                </a:rPr>
                <a:t>WHERE THE</a:t>
              </a:r>
            </a:p>
          </p:txBody>
        </p:sp>
        <p:sp>
          <p:nvSpPr>
            <p:cNvPr id="25" name="Heading">
              <a:extLst>
                <a:ext uri="{FF2B5EF4-FFF2-40B4-BE49-F238E27FC236}">
                  <a16:creationId xmlns:a16="http://schemas.microsoft.com/office/drawing/2014/main" id="{1CC83368-E6FC-4EF2-A6B7-CC6A8D35C9D9}"/>
                </a:ext>
              </a:extLst>
            </p:cNvPr>
            <p:cNvSpPr txBox="1">
              <a:spLocks/>
            </p:cNvSpPr>
            <p:nvPr userDrawn="1"/>
          </p:nvSpPr>
          <p:spPr bwMode="blackWhite">
            <a:xfrm>
              <a:off x="521710" y="4627817"/>
              <a:ext cx="8100582" cy="1191095"/>
            </a:xfrm>
            <a:prstGeom prst="rect">
              <a:avLst/>
            </a:prstGeom>
            <a:noFill/>
            <a:ln w="38100" cap="sq">
              <a:noFill/>
              <a:miter lim="800000"/>
            </a:ln>
          </p:spPr>
          <p:txBody>
            <a:bodyPr vert="horz" wrap="square" lIns="0" tIns="0" rIns="0" bIns="0" rtlCol="0" anchor="ctr" anchorCtr="0">
              <a:spAutoFit/>
            </a:bodyPr>
            <a:lstStyle>
              <a:lvl1pPr algn="ctr" defTabSz="914400" rtl="0" eaLnBrk="1" latinLnBrk="0" hangingPunct="1">
                <a:lnSpc>
                  <a:spcPct val="90000"/>
                </a:lnSpc>
                <a:spcBef>
                  <a:spcPct val="0"/>
                </a:spcBef>
                <a:buNone/>
                <a:defRPr sz="8600" b="1" i="0" kern="1200" cap="none" spc="300" baseline="0">
                  <a:solidFill>
                    <a:schemeClr val="accent2"/>
                  </a:solidFill>
                  <a:latin typeface="United Sans Cd Md" pitchFamily="50"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8600" b="0" i="1" u="none" strike="noStrike" kern="1200" cap="none" spc="0" normalizeH="0" baseline="0" noProof="0" dirty="0">
                  <a:ln>
                    <a:noFill/>
                  </a:ln>
                  <a:solidFill>
                    <a:schemeClr val="accent4"/>
                  </a:solidFill>
                  <a:effectLst/>
                  <a:uLnTx/>
                  <a:uFillTx/>
                  <a:latin typeface="Acumin Pro ExtraCondensed" panose="020B0508020202020204" pitchFamily="34" charset="0"/>
                </a:rPr>
                <a:t>VIRTUAL</a:t>
              </a:r>
              <a:endParaRPr kumimoji="0" lang="en-US" sz="8600" b="0" i="1" u="none" strike="noStrike" kern="1200" cap="none" spc="300" normalizeH="0" baseline="0" noProof="0" dirty="0">
                <a:ln>
                  <a:noFill/>
                </a:ln>
                <a:solidFill>
                  <a:schemeClr val="accent4"/>
                </a:solidFill>
                <a:effectLst/>
                <a:uLnTx/>
                <a:uFillTx/>
                <a:latin typeface="Acumin Pro ExtraCondensed" panose="020B0508020202020204" pitchFamily="34" charset="0"/>
              </a:endParaRPr>
            </a:p>
          </p:txBody>
        </p:sp>
        <p:sp>
          <p:nvSpPr>
            <p:cNvPr id="26" name="Subhead">
              <a:extLst>
                <a:ext uri="{FF2B5EF4-FFF2-40B4-BE49-F238E27FC236}">
                  <a16:creationId xmlns:a16="http://schemas.microsoft.com/office/drawing/2014/main" id="{754F489C-707B-422D-8603-E8CA5D01FFBE}"/>
                </a:ext>
              </a:extLst>
            </p:cNvPr>
            <p:cNvSpPr txBox="1">
              <a:spLocks/>
            </p:cNvSpPr>
            <p:nvPr userDrawn="1"/>
          </p:nvSpPr>
          <p:spPr>
            <a:xfrm>
              <a:off x="3090927" y="3799987"/>
              <a:ext cx="2962146" cy="553998"/>
            </a:xfrm>
            <a:prstGeom prst="rect">
              <a:avLst/>
            </a:prstGeom>
            <a:solidFill>
              <a:schemeClr val="tx2"/>
            </a:solidFill>
          </p:spPr>
          <p:txBody>
            <a:bodyPr vert="horz" wrap="square" lIns="0" tIns="0" rIns="0" bIns="0" rtlCol="0" anchor="ctr" anchorCtr="0">
              <a:sp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3600" b="1" i="0" kern="1200" spc="300">
                  <a:solidFill>
                    <a:schemeClr val="accent4"/>
                  </a:solidFill>
                  <a:latin typeface="United Sans Cd Md" pitchFamily="50"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555960"/>
                </a:buClr>
                <a:buSzTx/>
                <a:buFont typeface="Arial" panose="020B0604020202020204" pitchFamily="34" charset="0"/>
                <a:buNone/>
                <a:tabLst/>
                <a:defRPr/>
              </a:pPr>
              <a:r>
                <a:rPr kumimoji="0" lang="en-US" sz="3600" b="1" i="0" u="none" strike="noStrike" kern="1200" cap="none" spc="300" normalizeH="0" baseline="0" noProof="0" dirty="0">
                  <a:ln>
                    <a:noFill/>
                  </a:ln>
                  <a:solidFill>
                    <a:schemeClr val="bg1"/>
                  </a:solidFill>
                  <a:effectLst/>
                  <a:uLnTx/>
                  <a:uFillTx/>
                  <a:latin typeface="United Sans Cd Md" pitchFamily="50" charset="0"/>
                  <a:ea typeface="+mn-ea"/>
                  <a:cs typeface="+mn-cs"/>
                </a:rPr>
                <a:t>MEETS THE</a:t>
              </a:r>
            </a:p>
          </p:txBody>
        </p:sp>
      </p:gr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Date"/>
          <p:cNvSpPr>
            <a:spLocks noGrp="1"/>
          </p:cNvSpPr>
          <p:nvPr>
            <p:ph type="dt" sz="half" idx="10"/>
          </p:nvPr>
        </p:nvSpPr>
        <p:spPr>
          <a:xfrm>
            <a:off x="6831874" y="6226694"/>
            <a:ext cx="870923" cy="323968"/>
          </a:xfrm>
        </p:spPr>
        <p:txBody>
          <a:bodyPr/>
          <a:lstStyle>
            <a:lvl1pPr>
              <a:defRPr>
                <a:solidFill>
                  <a:schemeClr val="accent4">
                    <a:alpha val="70000"/>
                  </a:schemeClr>
                </a:solidFill>
              </a:defRPr>
            </a:lvl1pPr>
          </a:lstStyle>
          <a:p>
            <a:fld id="{69E19CAC-2325-1047-B0FD-9C1EACA0A0AE}" type="datetime1">
              <a:rPr lang="en-US" smtClean="0"/>
              <a:pPr/>
              <a:t>11/21/2023</a:t>
            </a:fld>
            <a:endParaRPr lang="en-US" dirty="0"/>
          </a:p>
        </p:txBody>
      </p:sp>
      <p:sp>
        <p:nvSpPr>
          <p:cNvPr id="17" name="Slide Number"/>
          <p:cNvSpPr>
            <a:spLocks noGrp="1"/>
          </p:cNvSpPr>
          <p:nvPr>
            <p:ph type="sldNum" sz="quarter" idx="12"/>
          </p:nvPr>
        </p:nvSpPr>
        <p:spPr>
          <a:xfrm>
            <a:off x="7840786" y="6200875"/>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4" name="Line 2">
            <a:extLst>
              <a:ext uri="{FF2B5EF4-FFF2-40B4-BE49-F238E27FC236}">
                <a16:creationId xmlns:a16="http://schemas.microsoft.com/office/drawing/2014/main" id="{28D7FFFF-8236-024F-9988-3350427826A4}"/>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791933" y="369373"/>
            <a:ext cx="7414613" cy="760336"/>
          </a:xfrm>
          <a:prstGeom prst="rect">
            <a:avLst/>
          </a:prstGeom>
          <a:noFill/>
          <a:ln w="38100">
            <a:noFill/>
          </a:ln>
        </p:spPr>
        <p:txBody>
          <a:bodyPr wrap="square" lIns="0" tIns="0" rIns="0" bIns="0" anchor="ctr" anchorCtr="0">
            <a:spAutoFit/>
          </a:bodyPr>
          <a:lstStyle>
            <a:lvl1pPr algn="ctr">
              <a:defRPr sz="5400" b="1" i="0" cap="none" spc="0">
                <a:solidFill>
                  <a:schemeClr val="accent4"/>
                </a:solidFill>
                <a:latin typeface="United Sans Cd Md" pitchFamily="50" charset="0"/>
              </a:defRPr>
            </a:lvl1pPr>
          </a:lstStyle>
          <a:p>
            <a:r>
              <a:rPr lang="en-US" dirty="0"/>
              <a:t>ECE HIGHLIGHTS</a:t>
            </a:r>
          </a:p>
        </p:txBody>
      </p:sp>
      <p:sp>
        <p:nvSpPr>
          <p:cNvPr id="38"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91932" y="1351859"/>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39" name="Picture or Chart" descr="Picture or Chart">
            <a:extLst>
              <a:ext uri="{FF2B5EF4-FFF2-40B4-BE49-F238E27FC236}">
                <a16:creationId xmlns:a16="http://schemas.microsoft.com/office/drawing/2014/main" id="{699BD747-48B6-2547-8F7C-25A44594F612}"/>
              </a:ext>
            </a:extLst>
          </p:cNvPr>
          <p:cNvSpPr>
            <a:spLocks noGrp="1"/>
          </p:cNvSpPr>
          <p:nvPr>
            <p:ph sz="quarter" idx="14" hasCustomPrompt="1"/>
          </p:nvPr>
        </p:nvSpPr>
        <p:spPr>
          <a:xfrm>
            <a:off x="3260812" y="1351859"/>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40" name="Picture or Chart" descr="Picture or Chart">
            <a:extLst>
              <a:ext uri="{FF2B5EF4-FFF2-40B4-BE49-F238E27FC236}">
                <a16:creationId xmlns:a16="http://schemas.microsoft.com/office/drawing/2014/main" id="{699BD747-48B6-2547-8F7C-25A44594F612}"/>
              </a:ext>
            </a:extLst>
          </p:cNvPr>
          <p:cNvSpPr>
            <a:spLocks noGrp="1"/>
          </p:cNvSpPr>
          <p:nvPr>
            <p:ph sz="quarter" idx="15" hasCustomPrompt="1"/>
          </p:nvPr>
        </p:nvSpPr>
        <p:spPr>
          <a:xfrm>
            <a:off x="5729692" y="1351859"/>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41" name="Picture or Chart" descr="Picture or Chart">
            <a:extLst>
              <a:ext uri="{FF2B5EF4-FFF2-40B4-BE49-F238E27FC236}">
                <a16:creationId xmlns:a16="http://schemas.microsoft.com/office/drawing/2014/main" id="{699BD747-48B6-2547-8F7C-25A44594F612}"/>
              </a:ext>
            </a:extLst>
          </p:cNvPr>
          <p:cNvSpPr>
            <a:spLocks noGrp="1"/>
          </p:cNvSpPr>
          <p:nvPr>
            <p:ph sz="quarter" idx="16" hasCustomPrompt="1"/>
          </p:nvPr>
        </p:nvSpPr>
        <p:spPr>
          <a:xfrm>
            <a:off x="791932" y="3602867"/>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42" name="Picture or Chart" descr="Picture or Chart">
            <a:extLst>
              <a:ext uri="{FF2B5EF4-FFF2-40B4-BE49-F238E27FC236}">
                <a16:creationId xmlns:a16="http://schemas.microsoft.com/office/drawing/2014/main" id="{699BD747-48B6-2547-8F7C-25A44594F612}"/>
              </a:ext>
            </a:extLst>
          </p:cNvPr>
          <p:cNvSpPr>
            <a:spLocks noGrp="1"/>
          </p:cNvSpPr>
          <p:nvPr>
            <p:ph sz="quarter" idx="17" hasCustomPrompt="1"/>
          </p:nvPr>
        </p:nvSpPr>
        <p:spPr>
          <a:xfrm>
            <a:off x="3260812" y="3602867"/>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
        <p:nvSpPr>
          <p:cNvPr id="43" name="Picture or Chart" descr="Picture or Chart">
            <a:extLst>
              <a:ext uri="{FF2B5EF4-FFF2-40B4-BE49-F238E27FC236}">
                <a16:creationId xmlns:a16="http://schemas.microsoft.com/office/drawing/2014/main" id="{699BD747-48B6-2547-8F7C-25A44594F612}"/>
              </a:ext>
            </a:extLst>
          </p:cNvPr>
          <p:cNvSpPr>
            <a:spLocks noGrp="1"/>
          </p:cNvSpPr>
          <p:nvPr>
            <p:ph sz="quarter" idx="18" hasCustomPrompt="1"/>
          </p:nvPr>
        </p:nvSpPr>
        <p:spPr>
          <a:xfrm>
            <a:off x="5729428" y="3600377"/>
            <a:ext cx="2468880" cy="2240280"/>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dirty="0"/>
              <a:t>Insert picture or chart here</a:t>
            </a:r>
          </a:p>
        </p:txBody>
      </p:sp>
    </p:spTree>
    <p:extLst>
      <p:ext uri="{BB962C8B-B14F-4D97-AF65-F5344CB8AC3E}">
        <p14:creationId xmlns:p14="http://schemas.microsoft.com/office/powerpoint/2010/main" val="37066866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0" y="0"/>
            <a:ext cx="9143999" cy="6852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0">
                <a:solidFill>
                  <a:schemeClr val="accent4"/>
                </a:solidFill>
                <a:latin typeface="United Sans Rg Md" pitchFamily="50" charset="0"/>
              </a:defRPr>
            </a:lvl1pPr>
          </a:lstStyle>
          <a:p>
            <a:r>
              <a:rPr lang="en-US" dirty="0"/>
              <a:t>123</a:t>
            </a:r>
          </a:p>
        </p:txBody>
      </p:sp>
      <p:sp>
        <p:nvSpPr>
          <p:cNvPr id="20" name="Black Bar">
            <a:extLst>
              <a:ext uri="{FF2B5EF4-FFF2-40B4-BE49-F238E27FC236}">
                <a16:creationId xmlns:a16="http://schemas.microsoft.com/office/drawing/2014/main" id="{EACB2F0C-1C3D-CD48-AD13-7B5AD683F7C7}"/>
              </a:ext>
            </a:extLst>
          </p:cNvPr>
          <p:cNvSpPr/>
          <p:nvPr/>
        </p:nvSpPr>
        <p:spPr>
          <a:xfrm>
            <a:off x="1986208" y="2744421"/>
            <a:ext cx="5179092" cy="44099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head"/>
          <p:cNvSpPr>
            <a:spLocks noGrp="1"/>
          </p:cNvSpPr>
          <p:nvPr>
            <p:ph type="subTitle" idx="1" hasCustomPrompt="1"/>
          </p:nvPr>
        </p:nvSpPr>
        <p:spPr>
          <a:xfrm>
            <a:off x="1986207" y="2706475"/>
            <a:ext cx="5171597" cy="553998"/>
          </a:xfrm>
          <a:noFill/>
        </p:spPr>
        <p:txBody>
          <a:bodyPr wrap="square" lIns="0" tIns="0" rIns="0" bIns="0" anchor="t" anchorCtr="0">
            <a:spAutoFit/>
          </a:bodyPr>
          <a:lstStyle>
            <a:lvl1pPr marL="0" indent="0" algn="ctr">
              <a:buNone/>
              <a:defRPr sz="3600" b="1" i="0" spc="300">
                <a:solidFill>
                  <a:schemeClr val="accent2"/>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accent4"/>
                </a:solidFill>
                <a:latin typeface="Acumin Pro Medium" panose="020B0504020202020204" pitchFamily="34" charset="77"/>
              </a:defRPr>
            </a:lvl1pPr>
          </a:lstStyle>
          <a:p>
            <a:pPr lvl="0"/>
            <a:r>
              <a:rPr lang="en-US" dirty="0"/>
              <a:t>Fact or highlight. </a:t>
            </a:r>
            <a:r>
              <a:rPr lang="en-US" dirty="0" err="1"/>
              <a:t>Acumin</a:t>
            </a:r>
            <a:r>
              <a:rPr lang="en-US" dirty="0"/>
              <a:t> Pro Medium 24 pt. Keep it short with bite-size chunks of information.</a:t>
            </a:r>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5788"/>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Date"/>
          <p:cNvSpPr>
            <a:spLocks noGrp="1"/>
          </p:cNvSpPr>
          <p:nvPr>
            <p:ph type="dt" sz="half" idx="10"/>
          </p:nvPr>
        </p:nvSpPr>
        <p:spPr>
          <a:xfrm>
            <a:off x="6831874" y="6226694"/>
            <a:ext cx="870923" cy="323968"/>
          </a:xfrm>
        </p:spPr>
        <p:txBody>
          <a:bodyPr/>
          <a:lstStyle>
            <a:lvl1pPr>
              <a:defRPr>
                <a:solidFill>
                  <a:schemeClr val="accent4">
                    <a:alpha val="70000"/>
                  </a:schemeClr>
                </a:solidFill>
              </a:defRPr>
            </a:lvl1pPr>
          </a:lstStyle>
          <a:p>
            <a:fld id="{69E19CAC-2325-1047-B0FD-9C1EACA0A0AE}" type="datetime1">
              <a:rPr lang="en-US" smtClean="0"/>
              <a:pPr/>
              <a:t>11/21/2023</a:t>
            </a:fld>
            <a:endParaRPr lang="en-US" dirty="0"/>
          </a:p>
        </p:txBody>
      </p:sp>
      <p:sp>
        <p:nvSpPr>
          <p:cNvPr id="17" name="Slide Number"/>
          <p:cNvSpPr>
            <a:spLocks noGrp="1"/>
          </p:cNvSpPr>
          <p:nvPr>
            <p:ph type="sldNum" sz="quarter" idx="12"/>
          </p:nvPr>
        </p:nvSpPr>
        <p:spPr>
          <a:xfrm>
            <a:off x="7840786" y="6200875"/>
            <a:ext cx="365760" cy="365760"/>
          </a:xfr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239073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p:cNvSpPr>
            <a:spLocks noGrp="1"/>
          </p:cNvSpPr>
          <p:nvPr>
            <p:ph type="ctrTitle" hasCustomPrompt="1"/>
          </p:nvPr>
        </p:nvSpPr>
        <p:spPr bwMode="blackWhite">
          <a:xfrm>
            <a:off x="1585703" y="1521334"/>
            <a:ext cx="5500897"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585702" y="2548210"/>
            <a:ext cx="5500891"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dirty="0"/>
              <a:t>Conclusion, call to action or contact information. </a:t>
            </a:r>
            <a:r>
              <a:rPr lang="en-US" dirty="0" err="1"/>
              <a:t>Acumin</a:t>
            </a:r>
            <a:r>
              <a:rPr lang="en-US" dirty="0"/>
              <a:t> Pro Reg 18 pt. Keep it short with bite-size chunks of information.</a:t>
            </a:r>
          </a:p>
        </p:txBody>
      </p:sp>
      <p:sp>
        <p:nvSpPr>
          <p:cNvPr id="7" name="Date"/>
          <p:cNvSpPr>
            <a:spLocks noGrp="1"/>
          </p:cNvSpPr>
          <p:nvPr>
            <p:ph type="dt" sz="half" idx="10"/>
          </p:nvPr>
        </p:nvSpPr>
        <p:spPr>
          <a:xfrm>
            <a:off x="6831874" y="6226694"/>
            <a:ext cx="870923" cy="323968"/>
          </a:xfrm>
        </p:spPr>
        <p:txBody>
          <a:bodyPr/>
          <a:lstStyle>
            <a:lvl1pPr>
              <a:defRPr>
                <a:solidFill>
                  <a:schemeClr val="accent4">
                    <a:alpha val="70000"/>
                  </a:schemeClr>
                </a:solidFill>
              </a:defRPr>
            </a:lvl1pPr>
          </a:lstStyle>
          <a:p>
            <a:fld id="{69E19CAC-2325-1047-B0FD-9C1EACA0A0AE}" type="datetime1">
              <a:rPr lang="en-US" smtClean="0"/>
              <a:pPr/>
              <a:t>11/21/2023</a:t>
            </a:fld>
            <a:endParaRPr lang="en-US" dirty="0"/>
          </a:p>
        </p:txBody>
      </p:sp>
      <p:sp>
        <p:nvSpPr>
          <p:cNvPr id="9" name="Slide Number"/>
          <p:cNvSpPr>
            <a:spLocks noGrp="1"/>
          </p:cNvSpPr>
          <p:nvPr>
            <p:ph type="sldNum" sz="quarter" idx="12"/>
          </p:nvPr>
        </p:nvSpPr>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3" name="Line 1">
            <a:extLst>
              <a:ext uri="{FF2B5EF4-FFF2-40B4-BE49-F238E27FC236}">
                <a16:creationId xmlns:a16="http://schemas.microsoft.com/office/drawing/2014/main" id="{A746CD05-A191-A442-A002-3AD9F5CCAD2A}"/>
              </a:ext>
            </a:extLst>
          </p:cNvPr>
          <p:cNvCxnSpPr/>
          <p:nvPr/>
        </p:nvCxnSpPr>
        <p:spPr>
          <a:xfrm>
            <a:off x="677119" y="0"/>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9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31874" y="6227670"/>
            <a:ext cx="870923"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11/21/2023</a:t>
            </a:fld>
            <a:endParaRPr lang="en-US" dirty="0"/>
          </a:p>
        </p:txBody>
      </p:sp>
      <p:sp>
        <p:nvSpPr>
          <p:cNvPr id="5" name="Footer Placeholder 4"/>
          <p:cNvSpPr>
            <a:spLocks noGrp="1"/>
          </p:cNvSpPr>
          <p:nvPr>
            <p:ph type="ftr" sz="quarter" idx="3"/>
          </p:nvPr>
        </p:nvSpPr>
        <p:spPr>
          <a:xfrm>
            <a:off x="853384" y="6219163"/>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7840786" y="6200875"/>
            <a:ext cx="36576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7" r:id="rId7"/>
    <p:sldLayoutId id="2147483726" r:id="rId8"/>
    <p:sldLayoutId id="2147483724" r:id="rId9"/>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837D11D-264E-4E40-8932-E1B30639E61E}"/>
              </a:ext>
            </a:extLst>
          </p:cNvPr>
          <p:cNvSpPr>
            <a:spLocks noGrp="1"/>
          </p:cNvSpPr>
          <p:nvPr>
            <p:ph type="ctrTitle"/>
          </p:nvPr>
        </p:nvSpPr>
        <p:spPr>
          <a:xfrm>
            <a:off x="902827" y="1583906"/>
            <a:ext cx="7338346" cy="2825389"/>
          </a:xfrm>
        </p:spPr>
        <p:txBody>
          <a:bodyPr/>
          <a:lstStyle/>
          <a:p>
            <a:pPr algn="ctr"/>
            <a:r>
              <a:rPr lang="en-US" sz="3600" dirty="0">
                <a:latin typeface="Amasis MT Pro" panose="02040504050005020304" pitchFamily="18" charset="0"/>
              </a:rPr>
              <a:t>EXPLORING advanced IMAGE EDITING TECHNIQUES :</a:t>
            </a:r>
            <a:br>
              <a:rPr lang="en-US" sz="3600" dirty="0">
                <a:latin typeface="Amasis MT Pro" panose="02040504050005020304" pitchFamily="18" charset="0"/>
              </a:rPr>
            </a:br>
            <a:br>
              <a:rPr lang="en-US" sz="3600" dirty="0">
                <a:latin typeface="Amasis MT Pro" panose="02040504050005020304" pitchFamily="18" charset="0"/>
              </a:rPr>
            </a:br>
            <a:r>
              <a:rPr lang="en-US" sz="3200" b="0" dirty="0">
                <a:latin typeface="Amasis MT Pro" panose="02040504050005020304" pitchFamily="18" charset="0"/>
              </a:rPr>
              <a:t>A COMPREHENSIVE STUDY OF DIFFUSER MODELS FOR ENHANCED VISUAL IMPACT</a:t>
            </a:r>
          </a:p>
        </p:txBody>
      </p:sp>
      <p:sp>
        <p:nvSpPr>
          <p:cNvPr id="3" name="Subtitle">
            <a:extLst>
              <a:ext uri="{FF2B5EF4-FFF2-40B4-BE49-F238E27FC236}">
                <a16:creationId xmlns:a16="http://schemas.microsoft.com/office/drawing/2014/main" id="{1505D2F6-6BCB-8045-AEF9-ECFA520633B4}"/>
              </a:ext>
            </a:extLst>
          </p:cNvPr>
          <p:cNvSpPr>
            <a:spLocks noGrp="1"/>
          </p:cNvSpPr>
          <p:nvPr>
            <p:ph type="subTitle" idx="1"/>
          </p:nvPr>
        </p:nvSpPr>
        <p:spPr>
          <a:xfrm>
            <a:off x="899580" y="5025353"/>
            <a:ext cx="5322202" cy="430887"/>
          </a:xfrm>
        </p:spPr>
        <p:txBody>
          <a:bodyPr/>
          <a:lstStyle/>
          <a:p>
            <a:r>
              <a:rPr lang="en-US" sz="2800" dirty="0">
                <a:latin typeface="Amasis MT Pro" panose="02040504050005020304" pitchFamily="18" charset="0"/>
              </a:rPr>
              <a:t>Parth R. Doshi</a:t>
            </a:r>
          </a:p>
        </p:txBody>
      </p:sp>
      <p:pic>
        <p:nvPicPr>
          <p:cNvPr id="6" name="Purdue CoBrand">
            <a:extLst>
              <a:ext uri="{FF2B5EF4-FFF2-40B4-BE49-F238E27FC236}">
                <a16:creationId xmlns:a16="http://schemas.microsoft.com/office/drawing/2014/main" id="{B4C79ED2-C14F-E349-99FC-0E969F73F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80" y="6072299"/>
            <a:ext cx="3431899" cy="365760"/>
          </a:xfrm>
          <a:prstGeom prst="rect">
            <a:avLst/>
          </a:prstGeom>
        </p:spPr>
      </p:pic>
      <p:sp>
        <p:nvSpPr>
          <p:cNvPr id="4" name="Date">
            <a:extLst>
              <a:ext uri="{FF2B5EF4-FFF2-40B4-BE49-F238E27FC236}">
                <a16:creationId xmlns:a16="http://schemas.microsoft.com/office/drawing/2014/main" id="{AEA54193-09A2-C747-806D-90D594D50D93}"/>
              </a:ext>
            </a:extLst>
          </p:cNvPr>
          <p:cNvSpPr>
            <a:spLocks noGrp="1"/>
          </p:cNvSpPr>
          <p:nvPr>
            <p:ph type="dt" sz="half" idx="10"/>
          </p:nvPr>
        </p:nvSpPr>
        <p:spPr>
          <a:xfrm>
            <a:off x="6831874" y="6226694"/>
            <a:ext cx="870923" cy="323968"/>
          </a:xfrm>
        </p:spPr>
        <p:txBody>
          <a:bodyPr/>
          <a:lstStyle/>
          <a:p>
            <a:fld id="{049DC8E1-D369-0F48-9062-BB068AFD07CE}" type="datetime1">
              <a:rPr lang="en-US" smtClean="0"/>
              <a:pPr/>
              <a:t>11/21/2023</a:t>
            </a:fld>
            <a:endParaRPr lang="en-US" dirty="0"/>
          </a:p>
        </p:txBody>
      </p:sp>
      <p:sp>
        <p:nvSpPr>
          <p:cNvPr id="5" name="Slide Number">
            <a:extLst>
              <a:ext uri="{FF2B5EF4-FFF2-40B4-BE49-F238E27FC236}">
                <a16:creationId xmlns:a16="http://schemas.microsoft.com/office/drawing/2014/main" id="{C48DFB45-C306-4342-94FC-2199EB2BB941}"/>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
        <p:nvSpPr>
          <p:cNvPr id="7" name="Title">
            <a:extLst>
              <a:ext uri="{FF2B5EF4-FFF2-40B4-BE49-F238E27FC236}">
                <a16:creationId xmlns:a16="http://schemas.microsoft.com/office/drawing/2014/main" id="{ECD9FA18-07F1-4ECB-010B-7772E055E1A7}"/>
              </a:ext>
            </a:extLst>
          </p:cNvPr>
          <p:cNvSpPr txBox="1">
            <a:spLocks/>
          </p:cNvSpPr>
          <p:nvPr/>
        </p:nvSpPr>
        <p:spPr bwMode="blackWhite">
          <a:xfrm>
            <a:off x="854962" y="549148"/>
            <a:ext cx="9383151" cy="387798"/>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6000" b="1" i="1" kern="1200" cap="all" spc="0" baseline="0">
                <a:solidFill>
                  <a:schemeClr val="tx2"/>
                </a:solidFill>
                <a:latin typeface="Acumin Pro ExtraCondensed" panose="020B0508020202020204" pitchFamily="34" charset="77"/>
                <a:ea typeface="+mj-ea"/>
                <a:cs typeface="+mj-cs"/>
              </a:defRPr>
            </a:lvl1pPr>
          </a:lstStyle>
          <a:p>
            <a:r>
              <a:rPr lang="en-US" sz="2800" i="0" dirty="0">
                <a:latin typeface="Amasis MT Pro" panose="02040504050005020304" pitchFamily="18" charset="0"/>
                <a:cs typeface="Times New Roman" panose="02020603050405020304" pitchFamily="18" charset="0"/>
              </a:rPr>
              <a:t>ECE 570000 – FINAL PROJECT PRESENTATION</a:t>
            </a:r>
          </a:p>
        </p:txBody>
      </p:sp>
    </p:spTree>
    <p:extLst>
      <p:ext uri="{BB962C8B-B14F-4D97-AF65-F5344CB8AC3E}">
        <p14:creationId xmlns:p14="http://schemas.microsoft.com/office/powerpoint/2010/main" val="198113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8CA7-8708-771B-F682-720A69B48575}"/>
              </a:ext>
            </a:extLst>
          </p:cNvPr>
          <p:cNvSpPr>
            <a:spLocks noGrp="1"/>
          </p:cNvSpPr>
          <p:nvPr>
            <p:ph type="ctrTitle"/>
          </p:nvPr>
        </p:nvSpPr>
        <p:spPr>
          <a:xfrm>
            <a:off x="1128502" y="437030"/>
            <a:ext cx="7678614" cy="387798"/>
          </a:xfrm>
        </p:spPr>
        <p:txBody>
          <a:bodyPr/>
          <a:lstStyle/>
          <a:p>
            <a:r>
              <a:rPr lang="en-US" sz="2800" dirty="0">
                <a:latin typeface="Amasis MT Pro" panose="02040504050005020304" pitchFamily="18" charset="0"/>
              </a:rPr>
              <a:t>RESULTS - EXTENDED EXPERIMENT</a:t>
            </a:r>
          </a:p>
        </p:txBody>
      </p:sp>
      <p:sp>
        <p:nvSpPr>
          <p:cNvPr id="5" name="Date Placeholder 4">
            <a:extLst>
              <a:ext uri="{FF2B5EF4-FFF2-40B4-BE49-F238E27FC236}">
                <a16:creationId xmlns:a16="http://schemas.microsoft.com/office/drawing/2014/main" id="{95BC5904-DF88-5F4B-B3BF-9BC94C4F31C5}"/>
              </a:ext>
            </a:extLst>
          </p:cNvPr>
          <p:cNvSpPr>
            <a:spLocks noGrp="1"/>
          </p:cNvSpPr>
          <p:nvPr>
            <p:ph type="dt" sz="half" idx="10"/>
          </p:nvPr>
        </p:nvSpPr>
        <p:spPr/>
        <p:txBody>
          <a:bodyPr/>
          <a:lstStyle/>
          <a:p>
            <a:fld id="{93C70D44-4D52-E745-B943-20C0DA58653C}" type="datetime1">
              <a:rPr lang="en-US" smtClean="0"/>
              <a:pPr/>
              <a:t>11/21/2023</a:t>
            </a:fld>
            <a:endParaRPr lang="en-US" dirty="0"/>
          </a:p>
        </p:txBody>
      </p:sp>
      <p:sp>
        <p:nvSpPr>
          <p:cNvPr id="6" name="Slide Number Placeholder 5">
            <a:extLst>
              <a:ext uri="{FF2B5EF4-FFF2-40B4-BE49-F238E27FC236}">
                <a16:creationId xmlns:a16="http://schemas.microsoft.com/office/drawing/2014/main" id="{DF86CAFF-BF3C-E3BB-C715-105660DC7D20}"/>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
        <p:nvSpPr>
          <p:cNvPr id="10" name="TextBox 9">
            <a:extLst>
              <a:ext uri="{FF2B5EF4-FFF2-40B4-BE49-F238E27FC236}">
                <a16:creationId xmlns:a16="http://schemas.microsoft.com/office/drawing/2014/main" id="{E0B58D1C-A4DE-DD48-7BE5-7F16AEDB8739}"/>
              </a:ext>
            </a:extLst>
          </p:cNvPr>
          <p:cNvSpPr txBox="1"/>
          <p:nvPr/>
        </p:nvSpPr>
        <p:spPr>
          <a:xfrm>
            <a:off x="1557476" y="1330335"/>
            <a:ext cx="1042599"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t>INPUT</a:t>
            </a:r>
          </a:p>
        </p:txBody>
      </p:sp>
      <p:sp>
        <p:nvSpPr>
          <p:cNvPr id="14" name="Flowchart: Alternate Process 13">
            <a:extLst>
              <a:ext uri="{FF2B5EF4-FFF2-40B4-BE49-F238E27FC236}">
                <a16:creationId xmlns:a16="http://schemas.microsoft.com/office/drawing/2014/main" id="{4E0DEF4C-4E3B-654D-E97B-3533A49A76E7}"/>
              </a:ext>
            </a:extLst>
          </p:cNvPr>
          <p:cNvSpPr/>
          <p:nvPr/>
        </p:nvSpPr>
        <p:spPr>
          <a:xfrm>
            <a:off x="718942" y="4820223"/>
            <a:ext cx="2719669" cy="707442"/>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b="1" dirty="0"/>
          </a:p>
          <a:p>
            <a:pPr algn="ctr"/>
            <a:r>
              <a:rPr lang="en-US" b="1" dirty="0"/>
              <a:t>“Open middle drawer”</a:t>
            </a:r>
          </a:p>
          <a:p>
            <a:pPr algn="ctr"/>
            <a:endParaRPr lang="en-US" dirty="0"/>
          </a:p>
        </p:txBody>
      </p:sp>
      <p:sp>
        <p:nvSpPr>
          <p:cNvPr id="17" name="TextBox 16">
            <a:extLst>
              <a:ext uri="{FF2B5EF4-FFF2-40B4-BE49-F238E27FC236}">
                <a16:creationId xmlns:a16="http://schemas.microsoft.com/office/drawing/2014/main" id="{07789DDF-D0E3-E852-DED5-C84C3C0ABD9F}"/>
              </a:ext>
            </a:extLst>
          </p:cNvPr>
          <p:cNvSpPr txBox="1"/>
          <p:nvPr/>
        </p:nvSpPr>
        <p:spPr>
          <a:xfrm>
            <a:off x="5947257" y="3500245"/>
            <a:ext cx="2318275"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t>ACTUAL OUTPUT</a:t>
            </a:r>
          </a:p>
        </p:txBody>
      </p:sp>
      <p:sp>
        <p:nvSpPr>
          <p:cNvPr id="20" name="Rounded Rectangle 2">
            <a:extLst>
              <a:ext uri="{FF2B5EF4-FFF2-40B4-BE49-F238E27FC236}">
                <a16:creationId xmlns:a16="http://schemas.microsoft.com/office/drawing/2014/main" id="{A9797B22-BA20-5639-C42E-331D538A988E}"/>
              </a:ext>
            </a:extLst>
          </p:cNvPr>
          <p:cNvSpPr/>
          <p:nvPr/>
        </p:nvSpPr>
        <p:spPr>
          <a:xfrm>
            <a:off x="3694487" y="4084016"/>
            <a:ext cx="1573414" cy="667053"/>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sis MT Pro" panose="02040504050005020304" pitchFamily="18" charset="0"/>
                <a:ea typeface="Open Sans Medium" panose="020B0606030504020204" pitchFamily="34" charset="0"/>
                <a:cs typeface="Open Sans Medium" panose="020B0606030504020204" pitchFamily="34" charset="0"/>
              </a:rPr>
              <a:t>InstructPix2Pix</a:t>
            </a:r>
          </a:p>
        </p:txBody>
      </p:sp>
      <p:cxnSp>
        <p:nvCxnSpPr>
          <p:cNvPr id="26" name="Connector: Elbow 25">
            <a:extLst>
              <a:ext uri="{FF2B5EF4-FFF2-40B4-BE49-F238E27FC236}">
                <a16:creationId xmlns:a16="http://schemas.microsoft.com/office/drawing/2014/main" id="{84AD47F3-78AC-5128-1585-4ED175556305}"/>
              </a:ext>
            </a:extLst>
          </p:cNvPr>
          <p:cNvCxnSpPr>
            <a:cxnSpLocks/>
          </p:cNvCxnSpPr>
          <p:nvPr/>
        </p:nvCxnSpPr>
        <p:spPr>
          <a:xfrm rot="16200000" flipH="1">
            <a:off x="2710727" y="3313991"/>
            <a:ext cx="351812" cy="16157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4CDF26-A748-2D6C-54ED-A4D2DDBA5321}"/>
              </a:ext>
            </a:extLst>
          </p:cNvPr>
          <p:cNvCxnSpPr>
            <a:cxnSpLocks/>
            <a:stCxn id="14" idx="0"/>
          </p:cNvCxnSpPr>
          <p:nvPr/>
        </p:nvCxnSpPr>
        <p:spPr>
          <a:xfrm rot="5400000" flipH="1" flipV="1">
            <a:off x="2773405" y="3899143"/>
            <a:ext cx="226452" cy="16157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F3E9C90-FB65-6C35-031A-AC9AEF1BD263}"/>
              </a:ext>
            </a:extLst>
          </p:cNvPr>
          <p:cNvCxnSpPr>
            <a:cxnSpLocks/>
            <a:stCxn id="20" idx="3"/>
          </p:cNvCxnSpPr>
          <p:nvPr/>
        </p:nvCxnSpPr>
        <p:spPr>
          <a:xfrm>
            <a:off x="5267901" y="4417543"/>
            <a:ext cx="661620" cy="6545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C5A5756-E267-B14F-80E9-A015DA31A212}"/>
              </a:ext>
            </a:extLst>
          </p:cNvPr>
          <p:cNvPicPr>
            <a:picLocks noChangeAspect="1"/>
          </p:cNvPicPr>
          <p:nvPr/>
        </p:nvPicPr>
        <p:blipFill rotWithShape="1">
          <a:blip r:embed="rId3"/>
          <a:srcRect b="13429"/>
          <a:stretch/>
        </p:blipFill>
        <p:spPr>
          <a:xfrm>
            <a:off x="699268" y="1677921"/>
            <a:ext cx="3282975" cy="2268018"/>
          </a:xfrm>
          <a:prstGeom prst="rect">
            <a:avLst/>
          </a:prstGeom>
        </p:spPr>
      </p:pic>
      <p:pic>
        <p:nvPicPr>
          <p:cNvPr id="11" name="Picture 10">
            <a:extLst>
              <a:ext uri="{FF2B5EF4-FFF2-40B4-BE49-F238E27FC236}">
                <a16:creationId xmlns:a16="http://schemas.microsoft.com/office/drawing/2014/main" id="{ED21051A-CF2B-0177-4A80-1EC5F48AAB6E}"/>
              </a:ext>
            </a:extLst>
          </p:cNvPr>
          <p:cNvPicPr>
            <a:picLocks noChangeAspect="1"/>
          </p:cNvPicPr>
          <p:nvPr/>
        </p:nvPicPr>
        <p:blipFill>
          <a:blip r:embed="rId4"/>
          <a:stretch>
            <a:fillRect/>
          </a:stretch>
        </p:blipFill>
        <p:spPr>
          <a:xfrm>
            <a:off x="5859833" y="1398440"/>
            <a:ext cx="2391271" cy="1935042"/>
          </a:xfrm>
          <a:prstGeom prst="rect">
            <a:avLst/>
          </a:prstGeom>
        </p:spPr>
      </p:pic>
      <p:sp>
        <p:nvSpPr>
          <p:cNvPr id="13" name="TextBox 12">
            <a:extLst>
              <a:ext uri="{FF2B5EF4-FFF2-40B4-BE49-F238E27FC236}">
                <a16:creationId xmlns:a16="http://schemas.microsoft.com/office/drawing/2014/main" id="{987355A4-7296-0649-7466-B5F8EB1D84EE}"/>
              </a:ext>
            </a:extLst>
          </p:cNvPr>
          <p:cNvSpPr txBox="1"/>
          <p:nvPr/>
        </p:nvSpPr>
        <p:spPr>
          <a:xfrm>
            <a:off x="5891801" y="1065654"/>
            <a:ext cx="2318275" cy="3385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sz="1600" b="1" dirty="0"/>
              <a:t>EXPECTED OUTPUT</a:t>
            </a:r>
          </a:p>
        </p:txBody>
      </p:sp>
      <p:pic>
        <p:nvPicPr>
          <p:cNvPr id="16" name="Picture 15">
            <a:extLst>
              <a:ext uri="{FF2B5EF4-FFF2-40B4-BE49-F238E27FC236}">
                <a16:creationId xmlns:a16="http://schemas.microsoft.com/office/drawing/2014/main" id="{AF044F94-59EE-BE96-5B39-6361D59CA5DA}"/>
              </a:ext>
            </a:extLst>
          </p:cNvPr>
          <p:cNvPicPr>
            <a:picLocks noChangeAspect="1"/>
          </p:cNvPicPr>
          <p:nvPr/>
        </p:nvPicPr>
        <p:blipFill>
          <a:blip r:embed="rId5"/>
          <a:stretch>
            <a:fillRect/>
          </a:stretch>
        </p:blipFill>
        <p:spPr>
          <a:xfrm>
            <a:off x="5955840" y="3841191"/>
            <a:ext cx="2373754" cy="2130984"/>
          </a:xfrm>
          <a:prstGeom prst="rect">
            <a:avLst/>
          </a:prstGeom>
        </p:spPr>
      </p:pic>
    </p:spTree>
    <p:extLst>
      <p:ext uri="{BB962C8B-B14F-4D97-AF65-F5344CB8AC3E}">
        <p14:creationId xmlns:p14="http://schemas.microsoft.com/office/powerpoint/2010/main" val="3743391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8CA7-8708-771B-F682-720A69B48575}"/>
              </a:ext>
            </a:extLst>
          </p:cNvPr>
          <p:cNvSpPr>
            <a:spLocks noGrp="1"/>
          </p:cNvSpPr>
          <p:nvPr>
            <p:ph type="ctrTitle"/>
          </p:nvPr>
        </p:nvSpPr>
        <p:spPr>
          <a:xfrm>
            <a:off x="1128502" y="437030"/>
            <a:ext cx="7678614" cy="387798"/>
          </a:xfrm>
        </p:spPr>
        <p:txBody>
          <a:bodyPr/>
          <a:lstStyle/>
          <a:p>
            <a:r>
              <a:rPr lang="en-US" sz="2800" dirty="0">
                <a:latin typeface="Amasis MT Pro" panose="02040504050005020304" pitchFamily="18" charset="0"/>
              </a:rPr>
              <a:t>RESULTS - EXTENDED EXPERIMENT</a:t>
            </a:r>
          </a:p>
        </p:txBody>
      </p:sp>
      <p:sp>
        <p:nvSpPr>
          <p:cNvPr id="5" name="Date Placeholder 4">
            <a:extLst>
              <a:ext uri="{FF2B5EF4-FFF2-40B4-BE49-F238E27FC236}">
                <a16:creationId xmlns:a16="http://schemas.microsoft.com/office/drawing/2014/main" id="{95BC5904-DF88-5F4B-B3BF-9BC94C4F31C5}"/>
              </a:ext>
            </a:extLst>
          </p:cNvPr>
          <p:cNvSpPr>
            <a:spLocks noGrp="1"/>
          </p:cNvSpPr>
          <p:nvPr>
            <p:ph type="dt" sz="half" idx="10"/>
          </p:nvPr>
        </p:nvSpPr>
        <p:spPr/>
        <p:txBody>
          <a:bodyPr/>
          <a:lstStyle/>
          <a:p>
            <a:fld id="{93C70D44-4D52-E745-B943-20C0DA58653C}" type="datetime1">
              <a:rPr lang="en-US" smtClean="0"/>
              <a:pPr/>
              <a:t>11/21/2023</a:t>
            </a:fld>
            <a:endParaRPr lang="en-US" dirty="0"/>
          </a:p>
        </p:txBody>
      </p:sp>
      <p:sp>
        <p:nvSpPr>
          <p:cNvPr id="6" name="Slide Number Placeholder 5">
            <a:extLst>
              <a:ext uri="{FF2B5EF4-FFF2-40B4-BE49-F238E27FC236}">
                <a16:creationId xmlns:a16="http://schemas.microsoft.com/office/drawing/2014/main" id="{DF86CAFF-BF3C-E3BB-C715-105660DC7D20}"/>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10" name="TextBox 9">
            <a:extLst>
              <a:ext uri="{FF2B5EF4-FFF2-40B4-BE49-F238E27FC236}">
                <a16:creationId xmlns:a16="http://schemas.microsoft.com/office/drawing/2014/main" id="{E0B58D1C-A4DE-DD48-7BE5-7F16AEDB8739}"/>
              </a:ext>
            </a:extLst>
          </p:cNvPr>
          <p:cNvSpPr txBox="1"/>
          <p:nvPr/>
        </p:nvSpPr>
        <p:spPr>
          <a:xfrm>
            <a:off x="1557476" y="1330335"/>
            <a:ext cx="1042599"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t>INPUT</a:t>
            </a:r>
          </a:p>
        </p:txBody>
      </p:sp>
      <p:sp>
        <p:nvSpPr>
          <p:cNvPr id="14" name="Flowchart: Alternate Process 13">
            <a:extLst>
              <a:ext uri="{FF2B5EF4-FFF2-40B4-BE49-F238E27FC236}">
                <a16:creationId xmlns:a16="http://schemas.microsoft.com/office/drawing/2014/main" id="{4E0DEF4C-4E3B-654D-E97B-3533A49A76E7}"/>
              </a:ext>
            </a:extLst>
          </p:cNvPr>
          <p:cNvSpPr/>
          <p:nvPr/>
        </p:nvSpPr>
        <p:spPr>
          <a:xfrm>
            <a:off x="718942" y="4820223"/>
            <a:ext cx="2719669" cy="707442"/>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b="1" dirty="0"/>
          </a:p>
          <a:p>
            <a:pPr algn="ctr"/>
            <a:r>
              <a:rPr lang="en-US" b="1" dirty="0"/>
              <a:t>“Pick apple from white bowl”</a:t>
            </a:r>
          </a:p>
          <a:p>
            <a:pPr algn="ctr"/>
            <a:endParaRPr lang="en-US" dirty="0"/>
          </a:p>
        </p:txBody>
      </p:sp>
      <p:sp>
        <p:nvSpPr>
          <p:cNvPr id="17" name="TextBox 16">
            <a:extLst>
              <a:ext uri="{FF2B5EF4-FFF2-40B4-BE49-F238E27FC236}">
                <a16:creationId xmlns:a16="http://schemas.microsoft.com/office/drawing/2014/main" id="{07789DDF-D0E3-E852-DED5-C84C3C0ABD9F}"/>
              </a:ext>
            </a:extLst>
          </p:cNvPr>
          <p:cNvSpPr txBox="1"/>
          <p:nvPr/>
        </p:nvSpPr>
        <p:spPr>
          <a:xfrm>
            <a:off x="5947257" y="3500245"/>
            <a:ext cx="2318275"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t>ACTUAL OUTPUT</a:t>
            </a:r>
          </a:p>
        </p:txBody>
      </p:sp>
      <p:sp>
        <p:nvSpPr>
          <p:cNvPr id="20" name="Rounded Rectangle 2">
            <a:extLst>
              <a:ext uri="{FF2B5EF4-FFF2-40B4-BE49-F238E27FC236}">
                <a16:creationId xmlns:a16="http://schemas.microsoft.com/office/drawing/2014/main" id="{A9797B22-BA20-5639-C42E-331D538A988E}"/>
              </a:ext>
            </a:extLst>
          </p:cNvPr>
          <p:cNvSpPr/>
          <p:nvPr/>
        </p:nvSpPr>
        <p:spPr>
          <a:xfrm>
            <a:off x="3694487" y="4084016"/>
            <a:ext cx="1573414" cy="667053"/>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sis MT Pro" panose="02040504050005020304" pitchFamily="18" charset="0"/>
                <a:ea typeface="Open Sans Medium" panose="020B0606030504020204" pitchFamily="34" charset="0"/>
                <a:cs typeface="Open Sans Medium" panose="020B0606030504020204" pitchFamily="34" charset="0"/>
              </a:rPr>
              <a:t>InstructPix2Pix</a:t>
            </a:r>
          </a:p>
        </p:txBody>
      </p:sp>
      <p:cxnSp>
        <p:nvCxnSpPr>
          <p:cNvPr id="26" name="Connector: Elbow 25">
            <a:extLst>
              <a:ext uri="{FF2B5EF4-FFF2-40B4-BE49-F238E27FC236}">
                <a16:creationId xmlns:a16="http://schemas.microsoft.com/office/drawing/2014/main" id="{84AD47F3-78AC-5128-1585-4ED175556305}"/>
              </a:ext>
            </a:extLst>
          </p:cNvPr>
          <p:cNvCxnSpPr>
            <a:cxnSpLocks/>
          </p:cNvCxnSpPr>
          <p:nvPr/>
        </p:nvCxnSpPr>
        <p:spPr>
          <a:xfrm rot="16200000" flipH="1">
            <a:off x="2710727" y="3313991"/>
            <a:ext cx="351812" cy="16157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4CDF26-A748-2D6C-54ED-A4D2DDBA5321}"/>
              </a:ext>
            </a:extLst>
          </p:cNvPr>
          <p:cNvCxnSpPr>
            <a:cxnSpLocks/>
            <a:stCxn id="14" idx="0"/>
          </p:cNvCxnSpPr>
          <p:nvPr/>
        </p:nvCxnSpPr>
        <p:spPr>
          <a:xfrm rot="5400000" flipH="1" flipV="1">
            <a:off x="2773405" y="3899143"/>
            <a:ext cx="226452" cy="16157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F3E9C90-FB65-6C35-031A-AC9AEF1BD263}"/>
              </a:ext>
            </a:extLst>
          </p:cNvPr>
          <p:cNvCxnSpPr>
            <a:cxnSpLocks/>
            <a:stCxn id="20" idx="3"/>
          </p:cNvCxnSpPr>
          <p:nvPr/>
        </p:nvCxnSpPr>
        <p:spPr>
          <a:xfrm>
            <a:off x="5267901" y="4417543"/>
            <a:ext cx="661620" cy="6545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87355A4-7296-0649-7466-B5F8EB1D84EE}"/>
              </a:ext>
            </a:extLst>
          </p:cNvPr>
          <p:cNvSpPr txBox="1"/>
          <p:nvPr/>
        </p:nvSpPr>
        <p:spPr>
          <a:xfrm>
            <a:off x="5891801" y="1065654"/>
            <a:ext cx="2318275" cy="33855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sz="1600" b="1" dirty="0"/>
              <a:t>EXPECTED OUTPUT</a:t>
            </a:r>
          </a:p>
        </p:txBody>
      </p:sp>
      <p:pic>
        <p:nvPicPr>
          <p:cNvPr id="4" name="Picture 3">
            <a:extLst>
              <a:ext uri="{FF2B5EF4-FFF2-40B4-BE49-F238E27FC236}">
                <a16:creationId xmlns:a16="http://schemas.microsoft.com/office/drawing/2014/main" id="{05089636-EF75-941B-4054-41271DC94354}"/>
              </a:ext>
            </a:extLst>
          </p:cNvPr>
          <p:cNvPicPr>
            <a:picLocks noChangeAspect="1"/>
          </p:cNvPicPr>
          <p:nvPr/>
        </p:nvPicPr>
        <p:blipFill>
          <a:blip r:embed="rId3"/>
          <a:stretch>
            <a:fillRect/>
          </a:stretch>
        </p:blipFill>
        <p:spPr>
          <a:xfrm>
            <a:off x="696650" y="1665375"/>
            <a:ext cx="2997837" cy="2378386"/>
          </a:xfrm>
          <a:prstGeom prst="rect">
            <a:avLst/>
          </a:prstGeom>
        </p:spPr>
      </p:pic>
      <p:pic>
        <p:nvPicPr>
          <p:cNvPr id="9" name="Picture 8">
            <a:extLst>
              <a:ext uri="{FF2B5EF4-FFF2-40B4-BE49-F238E27FC236}">
                <a16:creationId xmlns:a16="http://schemas.microsoft.com/office/drawing/2014/main" id="{E90B07B6-BB70-227F-829A-A1554F9111F9}"/>
              </a:ext>
            </a:extLst>
          </p:cNvPr>
          <p:cNvPicPr>
            <a:picLocks noChangeAspect="1"/>
          </p:cNvPicPr>
          <p:nvPr/>
        </p:nvPicPr>
        <p:blipFill rotWithShape="1">
          <a:blip r:embed="rId4"/>
          <a:srcRect b="30766"/>
          <a:stretch/>
        </p:blipFill>
        <p:spPr>
          <a:xfrm>
            <a:off x="5647946" y="1393176"/>
            <a:ext cx="2805983" cy="1583090"/>
          </a:xfrm>
          <a:prstGeom prst="rect">
            <a:avLst/>
          </a:prstGeom>
        </p:spPr>
      </p:pic>
      <p:pic>
        <p:nvPicPr>
          <p:cNvPr id="15" name="Picture 14">
            <a:extLst>
              <a:ext uri="{FF2B5EF4-FFF2-40B4-BE49-F238E27FC236}">
                <a16:creationId xmlns:a16="http://schemas.microsoft.com/office/drawing/2014/main" id="{79288E09-EE1B-6CF5-4EC6-0A9D7055B8B0}"/>
              </a:ext>
            </a:extLst>
          </p:cNvPr>
          <p:cNvPicPr>
            <a:picLocks noChangeAspect="1"/>
          </p:cNvPicPr>
          <p:nvPr/>
        </p:nvPicPr>
        <p:blipFill>
          <a:blip r:embed="rId5"/>
          <a:stretch>
            <a:fillRect/>
          </a:stretch>
        </p:blipFill>
        <p:spPr>
          <a:xfrm>
            <a:off x="5951640" y="3869577"/>
            <a:ext cx="2318276" cy="2043518"/>
          </a:xfrm>
          <a:prstGeom prst="rect">
            <a:avLst/>
          </a:prstGeom>
        </p:spPr>
      </p:pic>
    </p:spTree>
    <p:extLst>
      <p:ext uri="{BB962C8B-B14F-4D97-AF65-F5344CB8AC3E}">
        <p14:creationId xmlns:p14="http://schemas.microsoft.com/office/powerpoint/2010/main" val="3447868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B1A48-9318-1F46-773A-526F4AC6F829}"/>
              </a:ext>
            </a:extLst>
          </p:cNvPr>
          <p:cNvSpPr>
            <a:spLocks noGrp="1"/>
          </p:cNvSpPr>
          <p:nvPr>
            <p:ph type="ctrTitle"/>
          </p:nvPr>
        </p:nvSpPr>
        <p:spPr>
          <a:xfrm>
            <a:off x="1926913" y="1952358"/>
            <a:ext cx="5290173" cy="754117"/>
          </a:xfrm>
        </p:spPr>
        <p:txBody>
          <a:bodyPr/>
          <a:lstStyle/>
          <a:p>
            <a:r>
              <a:rPr lang="en-US" sz="5400" b="1" dirty="0"/>
              <a:t>TRAINING IP2P</a:t>
            </a:r>
          </a:p>
        </p:txBody>
      </p:sp>
      <p:sp>
        <p:nvSpPr>
          <p:cNvPr id="4" name="Text Placeholder 3">
            <a:extLst>
              <a:ext uri="{FF2B5EF4-FFF2-40B4-BE49-F238E27FC236}">
                <a16:creationId xmlns:a16="http://schemas.microsoft.com/office/drawing/2014/main" id="{0A97FBBA-B02E-39FA-51AC-E909AD61D126}"/>
              </a:ext>
            </a:extLst>
          </p:cNvPr>
          <p:cNvSpPr>
            <a:spLocks noGrp="1"/>
          </p:cNvSpPr>
          <p:nvPr>
            <p:ph type="body" sz="quarter" idx="14"/>
          </p:nvPr>
        </p:nvSpPr>
        <p:spPr/>
        <p:txBody>
          <a:bodyPr/>
          <a:lstStyle/>
          <a:p>
            <a:pPr algn="ctr"/>
            <a:r>
              <a:rPr lang="en-US" dirty="0">
                <a:latin typeface="Amasis MT Pro" panose="02040504050005020304" pitchFamily="18" charset="0"/>
              </a:rPr>
              <a:t>Modified Dataset</a:t>
            </a:r>
          </a:p>
          <a:p>
            <a:pPr algn="ctr"/>
            <a:r>
              <a:rPr lang="en-US" dirty="0">
                <a:latin typeface="Amasis MT Pro" panose="02040504050005020304" pitchFamily="18" charset="0"/>
              </a:rPr>
              <a:t>Encoder</a:t>
            </a:r>
          </a:p>
          <a:p>
            <a:pPr algn="ctr"/>
            <a:r>
              <a:rPr lang="en-US" dirty="0">
                <a:latin typeface="Amasis MT Pro" panose="02040504050005020304" pitchFamily="18" charset="0"/>
              </a:rPr>
              <a:t>Decoder</a:t>
            </a:r>
          </a:p>
        </p:txBody>
      </p:sp>
      <p:sp>
        <p:nvSpPr>
          <p:cNvPr id="5" name="Date Placeholder 4">
            <a:extLst>
              <a:ext uri="{FF2B5EF4-FFF2-40B4-BE49-F238E27FC236}">
                <a16:creationId xmlns:a16="http://schemas.microsoft.com/office/drawing/2014/main" id="{1DA8FF86-0786-8ED2-7842-1B95D9043472}"/>
              </a:ext>
            </a:extLst>
          </p:cNvPr>
          <p:cNvSpPr>
            <a:spLocks noGrp="1"/>
          </p:cNvSpPr>
          <p:nvPr>
            <p:ph type="dt" sz="half" idx="10"/>
          </p:nvPr>
        </p:nvSpPr>
        <p:spPr/>
        <p:txBody>
          <a:bodyPr/>
          <a:lstStyle/>
          <a:p>
            <a:fld id="{69E19CAC-2325-1047-B0FD-9C1EACA0A0AE}" type="datetime1">
              <a:rPr lang="en-US" smtClean="0"/>
              <a:pPr/>
              <a:t>11/21/2023</a:t>
            </a:fld>
            <a:endParaRPr lang="en-US" dirty="0"/>
          </a:p>
        </p:txBody>
      </p:sp>
      <p:sp>
        <p:nvSpPr>
          <p:cNvPr id="6" name="Slide Number Placeholder 5">
            <a:extLst>
              <a:ext uri="{FF2B5EF4-FFF2-40B4-BE49-F238E27FC236}">
                <a16:creationId xmlns:a16="http://schemas.microsoft.com/office/drawing/2014/main" id="{D9CAC786-43F2-8319-DC7D-43BDF21B642D}"/>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Tree>
    <p:extLst>
      <p:ext uri="{BB962C8B-B14F-4D97-AF65-F5344CB8AC3E}">
        <p14:creationId xmlns:p14="http://schemas.microsoft.com/office/powerpoint/2010/main" val="855254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7A57-1A1D-9100-CAAD-562D3CFD73BA}"/>
              </a:ext>
            </a:extLst>
          </p:cNvPr>
          <p:cNvSpPr>
            <a:spLocks noGrp="1"/>
          </p:cNvSpPr>
          <p:nvPr>
            <p:ph type="ctrTitle"/>
          </p:nvPr>
        </p:nvSpPr>
        <p:spPr/>
        <p:txBody>
          <a:bodyPr/>
          <a:lstStyle/>
          <a:p>
            <a:r>
              <a:rPr lang="en-US" dirty="0">
                <a:latin typeface="Amasis MT Pro" panose="02040504050005020304" pitchFamily="18" charset="0"/>
              </a:rPr>
              <a:t>CONCLUSIONS</a:t>
            </a:r>
          </a:p>
        </p:txBody>
      </p:sp>
      <p:sp>
        <p:nvSpPr>
          <p:cNvPr id="4" name="Text Placeholder 3">
            <a:extLst>
              <a:ext uri="{FF2B5EF4-FFF2-40B4-BE49-F238E27FC236}">
                <a16:creationId xmlns:a16="http://schemas.microsoft.com/office/drawing/2014/main" id="{5359C86D-A763-9855-D2E9-8C6C45683EBF}"/>
              </a:ext>
            </a:extLst>
          </p:cNvPr>
          <p:cNvSpPr>
            <a:spLocks noGrp="1"/>
          </p:cNvSpPr>
          <p:nvPr>
            <p:ph type="body" sz="quarter" idx="14"/>
          </p:nvPr>
        </p:nvSpPr>
        <p:spPr>
          <a:xfrm>
            <a:off x="960073" y="1366955"/>
            <a:ext cx="7094161" cy="4534571"/>
          </a:xfrm>
        </p:spPr>
        <p:txBody>
          <a:bodyPr>
            <a:normAutofit fontScale="92500" lnSpcReduction="10000"/>
          </a:bodyPr>
          <a:lstStyle/>
          <a:p>
            <a:pPr marL="457200" indent="-457200">
              <a:buAutoNum type="arabicPeriod"/>
            </a:pPr>
            <a:r>
              <a:rPr lang="en-US" sz="2000" dirty="0"/>
              <a:t>IP2P excels in generating a diverse array of captivating image edits, encompassing style, medium and contextual alterations</a:t>
            </a:r>
          </a:p>
          <a:p>
            <a:pPr marL="457200" indent="-457200">
              <a:buAutoNum type="arabicPeriod"/>
            </a:pPr>
            <a:endParaRPr lang="en-US" sz="2000" dirty="0"/>
          </a:p>
          <a:p>
            <a:pPr marL="457200" indent="-457200">
              <a:buAutoNum type="arabicPeriod"/>
            </a:pPr>
            <a:r>
              <a:rPr lang="en-US" sz="2000" dirty="0"/>
              <a:t>The quality of the generated images is constrained by the visual fidelity of the imagery produced, dictated by the diffusion parameters</a:t>
            </a:r>
          </a:p>
          <a:p>
            <a:pPr marL="457200" indent="-457200">
              <a:buAutoNum type="arabicPeriod"/>
            </a:pPr>
            <a:endParaRPr lang="en-US" sz="2000" dirty="0"/>
          </a:p>
          <a:p>
            <a:pPr marL="457200" indent="-457200">
              <a:buAutoNum type="arabicPeriod"/>
            </a:pPr>
            <a:r>
              <a:rPr lang="en-US" sz="2000" dirty="0"/>
              <a:t>It requires human-in-the-loop reinforcement learning to imitate RT-1’s functionality</a:t>
            </a:r>
          </a:p>
          <a:p>
            <a:pPr marL="457200" indent="-457200">
              <a:buAutoNum type="arabicPeriod"/>
            </a:pPr>
            <a:endParaRPr lang="en-US" sz="2000" dirty="0"/>
          </a:p>
          <a:p>
            <a:pPr marL="457200" indent="-457200">
              <a:buAutoNum type="arabicPeriod"/>
            </a:pPr>
            <a:r>
              <a:rPr lang="en-US" sz="2000" dirty="0"/>
              <a:t>IP2P is unable to identify individual objects within an image</a:t>
            </a:r>
          </a:p>
          <a:p>
            <a:pPr marL="457200" indent="-457200">
              <a:buAutoNum type="arabicPeriod"/>
            </a:pPr>
            <a:endParaRPr lang="en-US" sz="2000" dirty="0"/>
          </a:p>
          <a:p>
            <a:pPr marL="457200" indent="-457200">
              <a:buAutoNum type="arabicPeriod"/>
            </a:pPr>
            <a:r>
              <a:rPr lang="en-US" sz="2000" dirty="0"/>
              <a:t>IP2P struggles with spatial reasoning and object count identifications</a:t>
            </a:r>
          </a:p>
          <a:p>
            <a:pPr marL="457200" indent="-457200">
              <a:buAutoNum type="arabicPeriod"/>
            </a:pPr>
            <a:endParaRPr lang="en-US" sz="2000" dirty="0"/>
          </a:p>
          <a:p>
            <a:pPr marL="457200" indent="-457200">
              <a:buAutoNum type="arabicPeriod"/>
            </a:pPr>
            <a:r>
              <a:rPr lang="en-US" sz="2000" dirty="0"/>
              <a:t>Training a image editing diffusion model like IP2P is computationally complex and expensive</a:t>
            </a:r>
          </a:p>
        </p:txBody>
      </p:sp>
      <p:sp>
        <p:nvSpPr>
          <p:cNvPr id="5" name="Date Placeholder 4">
            <a:extLst>
              <a:ext uri="{FF2B5EF4-FFF2-40B4-BE49-F238E27FC236}">
                <a16:creationId xmlns:a16="http://schemas.microsoft.com/office/drawing/2014/main" id="{6A61AE79-F95B-3D52-F32B-50565388AED4}"/>
              </a:ext>
            </a:extLst>
          </p:cNvPr>
          <p:cNvSpPr>
            <a:spLocks noGrp="1"/>
          </p:cNvSpPr>
          <p:nvPr>
            <p:ph type="dt" sz="half" idx="10"/>
          </p:nvPr>
        </p:nvSpPr>
        <p:spPr/>
        <p:txBody>
          <a:bodyPr/>
          <a:lstStyle/>
          <a:p>
            <a:fld id="{93C70D44-4D52-E745-B943-20C0DA58653C}" type="datetime1">
              <a:rPr lang="en-US" smtClean="0"/>
              <a:pPr/>
              <a:t>11/21/2023</a:t>
            </a:fld>
            <a:endParaRPr lang="en-US" dirty="0"/>
          </a:p>
        </p:txBody>
      </p:sp>
      <p:sp>
        <p:nvSpPr>
          <p:cNvPr id="6" name="Slide Number Placeholder 5">
            <a:extLst>
              <a:ext uri="{FF2B5EF4-FFF2-40B4-BE49-F238E27FC236}">
                <a16:creationId xmlns:a16="http://schemas.microsoft.com/office/drawing/2014/main" id="{F15688EF-0FCA-6B84-FE8C-29B77591A468}"/>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2856079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06EECC5-BC81-B641-8E5C-D69EE2F54D88}"/>
              </a:ext>
            </a:extLst>
          </p:cNvPr>
          <p:cNvSpPr>
            <a:spLocks noGrp="1"/>
          </p:cNvSpPr>
          <p:nvPr>
            <p:ph type="ctrTitle"/>
          </p:nvPr>
        </p:nvSpPr>
        <p:spPr>
          <a:xfrm>
            <a:off x="943475" y="345455"/>
            <a:ext cx="5500897" cy="830997"/>
          </a:xfrm>
        </p:spPr>
        <p:txBody>
          <a:bodyPr/>
          <a:lstStyle/>
          <a:p>
            <a:r>
              <a:rPr lang="en-US" dirty="0"/>
              <a:t>REFERENCES </a:t>
            </a:r>
          </a:p>
        </p:txBody>
      </p:sp>
      <p:pic>
        <p:nvPicPr>
          <p:cNvPr id="6" name="Purdue CoBrand">
            <a:extLst>
              <a:ext uri="{FF2B5EF4-FFF2-40B4-BE49-F238E27FC236}">
                <a16:creationId xmlns:a16="http://schemas.microsoft.com/office/drawing/2014/main" id="{84461315-4FD6-4541-8BA1-5B2680942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80" y="6072299"/>
            <a:ext cx="3431899" cy="365760"/>
          </a:xfrm>
          <a:prstGeom prst="rect">
            <a:avLst/>
          </a:prstGeom>
        </p:spPr>
      </p:pic>
      <p:sp>
        <p:nvSpPr>
          <p:cNvPr id="4" name="Date">
            <a:extLst>
              <a:ext uri="{FF2B5EF4-FFF2-40B4-BE49-F238E27FC236}">
                <a16:creationId xmlns:a16="http://schemas.microsoft.com/office/drawing/2014/main" id="{8197DFA7-0FB7-754D-9094-A93DFCD00682}"/>
              </a:ext>
            </a:extLst>
          </p:cNvPr>
          <p:cNvSpPr>
            <a:spLocks noGrp="1"/>
          </p:cNvSpPr>
          <p:nvPr>
            <p:ph type="dt" sz="half" idx="10"/>
          </p:nvPr>
        </p:nvSpPr>
        <p:spPr>
          <a:xfrm>
            <a:off x="6831874" y="6227631"/>
            <a:ext cx="870923" cy="323968"/>
          </a:xfrm>
        </p:spPr>
        <p:txBody>
          <a:bodyPr/>
          <a:lstStyle/>
          <a:p>
            <a:fld id="{69E19CAC-2325-1047-B0FD-9C1EACA0A0AE}" type="datetime1">
              <a:rPr lang="en-US" smtClean="0"/>
              <a:pPr/>
              <a:t>11/21/2023</a:t>
            </a:fld>
            <a:endParaRPr lang="en-US" dirty="0"/>
          </a:p>
        </p:txBody>
      </p:sp>
      <p:sp>
        <p:nvSpPr>
          <p:cNvPr id="5" name="Slide Number">
            <a:extLst>
              <a:ext uri="{FF2B5EF4-FFF2-40B4-BE49-F238E27FC236}">
                <a16:creationId xmlns:a16="http://schemas.microsoft.com/office/drawing/2014/main" id="{D8430EBB-A681-8344-9831-C6ACFF85A8B4}"/>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
        <p:nvSpPr>
          <p:cNvPr id="10" name="TextBox 9">
            <a:extLst>
              <a:ext uri="{FF2B5EF4-FFF2-40B4-BE49-F238E27FC236}">
                <a16:creationId xmlns:a16="http://schemas.microsoft.com/office/drawing/2014/main" id="{3238B0EE-E88E-022B-4296-C0C206DBAB37}"/>
              </a:ext>
            </a:extLst>
          </p:cNvPr>
          <p:cNvSpPr txBox="1"/>
          <p:nvPr/>
        </p:nvSpPr>
        <p:spPr>
          <a:xfrm>
            <a:off x="943475" y="1361179"/>
            <a:ext cx="5916974" cy="1323439"/>
          </a:xfrm>
          <a:prstGeom prst="rect">
            <a:avLst/>
          </a:prstGeom>
          <a:noFill/>
        </p:spPr>
        <p:txBody>
          <a:bodyPr wrap="square">
            <a:spAutoFit/>
          </a:bodyPr>
          <a:lstStyle/>
          <a:p>
            <a:r>
              <a:rPr lang="en-US" sz="1600" dirty="0">
                <a:solidFill>
                  <a:schemeClr val="bg2">
                    <a:lumMod val="20000"/>
                    <a:lumOff val="80000"/>
                  </a:schemeClr>
                </a:solidFill>
              </a:rPr>
              <a:t>Brooks, T., </a:t>
            </a:r>
            <a:r>
              <a:rPr lang="en-US" sz="1600" dirty="0" err="1">
                <a:solidFill>
                  <a:schemeClr val="bg2">
                    <a:lumMod val="20000"/>
                    <a:lumOff val="80000"/>
                  </a:schemeClr>
                </a:solidFill>
              </a:rPr>
              <a:t>Holynski</a:t>
            </a:r>
            <a:r>
              <a:rPr lang="en-US" sz="1600" dirty="0">
                <a:solidFill>
                  <a:schemeClr val="bg2">
                    <a:lumMod val="20000"/>
                    <a:lumOff val="80000"/>
                  </a:schemeClr>
                </a:solidFill>
              </a:rPr>
              <a:t>, A., and </a:t>
            </a:r>
            <a:r>
              <a:rPr lang="en-US" sz="1600" dirty="0" err="1">
                <a:solidFill>
                  <a:schemeClr val="bg2">
                    <a:lumMod val="20000"/>
                    <a:lumOff val="80000"/>
                  </a:schemeClr>
                </a:solidFill>
              </a:rPr>
              <a:t>Efros</a:t>
            </a:r>
            <a:r>
              <a:rPr lang="en-US" sz="1600" dirty="0">
                <a:solidFill>
                  <a:schemeClr val="bg2">
                    <a:lumMod val="20000"/>
                    <a:lumOff val="80000"/>
                  </a:schemeClr>
                </a:solidFill>
              </a:rPr>
              <a:t>, A. A. Instructpix2pix: Learning to follow image editing instructions. 2023 IEEE/CVF Conference on Computer Vision and Pattern Recognition (CVPR), pp. 18392–18402, 2022. URL https://api. semanticscholar.org/CorpusID:253581213.</a:t>
            </a:r>
          </a:p>
        </p:txBody>
      </p:sp>
      <p:sp>
        <p:nvSpPr>
          <p:cNvPr id="12" name="TextBox 11">
            <a:extLst>
              <a:ext uri="{FF2B5EF4-FFF2-40B4-BE49-F238E27FC236}">
                <a16:creationId xmlns:a16="http://schemas.microsoft.com/office/drawing/2014/main" id="{E86276A9-0E71-BCDF-99B6-DDDEF3244D0E}"/>
              </a:ext>
            </a:extLst>
          </p:cNvPr>
          <p:cNvSpPr txBox="1"/>
          <p:nvPr/>
        </p:nvSpPr>
        <p:spPr>
          <a:xfrm>
            <a:off x="943475" y="2957725"/>
            <a:ext cx="7540228" cy="2308324"/>
          </a:xfrm>
          <a:prstGeom prst="rect">
            <a:avLst/>
          </a:prstGeom>
          <a:noFill/>
        </p:spPr>
        <p:txBody>
          <a:bodyPr wrap="square">
            <a:spAutoFit/>
          </a:bodyPr>
          <a:lstStyle/>
          <a:p>
            <a:r>
              <a:rPr lang="en-US" sz="1600" dirty="0">
                <a:solidFill>
                  <a:schemeClr val="bg2">
                    <a:lumMod val="20000"/>
                    <a:lumOff val="80000"/>
                  </a:schemeClr>
                </a:solidFill>
              </a:rPr>
              <a:t>Brohan, A., Brown, N., Carbajal, J., </a:t>
            </a:r>
            <a:r>
              <a:rPr lang="en-US" sz="1600" dirty="0" err="1">
                <a:solidFill>
                  <a:schemeClr val="bg2">
                    <a:lumMod val="20000"/>
                    <a:lumOff val="80000"/>
                  </a:schemeClr>
                </a:solidFill>
              </a:rPr>
              <a:t>Chebotar</a:t>
            </a:r>
            <a:r>
              <a:rPr lang="en-US" sz="1600" dirty="0">
                <a:solidFill>
                  <a:schemeClr val="bg2">
                    <a:lumMod val="20000"/>
                    <a:lumOff val="80000"/>
                  </a:schemeClr>
                </a:solidFill>
              </a:rPr>
              <a:t>, Y., Dabis, J., Finn, C., Gopalakrishnan, K., Hausman, K., Herzog, A., Hsu, J., </a:t>
            </a:r>
            <a:r>
              <a:rPr lang="en-US" sz="1600" dirty="0" err="1">
                <a:solidFill>
                  <a:schemeClr val="bg2">
                    <a:lumMod val="20000"/>
                    <a:lumOff val="80000"/>
                  </a:schemeClr>
                </a:solidFill>
              </a:rPr>
              <a:t>Ibarz</a:t>
            </a:r>
            <a:r>
              <a:rPr lang="en-US" sz="1600" dirty="0">
                <a:solidFill>
                  <a:schemeClr val="bg2">
                    <a:lumMod val="20000"/>
                    <a:lumOff val="80000"/>
                  </a:schemeClr>
                </a:solidFill>
              </a:rPr>
              <a:t>, J., </a:t>
            </a:r>
            <a:r>
              <a:rPr lang="en-US" sz="1600" dirty="0" err="1">
                <a:solidFill>
                  <a:schemeClr val="bg2">
                    <a:lumMod val="20000"/>
                    <a:lumOff val="80000"/>
                  </a:schemeClr>
                </a:solidFill>
              </a:rPr>
              <a:t>Ichter</a:t>
            </a:r>
            <a:r>
              <a:rPr lang="en-US" sz="1600" dirty="0">
                <a:solidFill>
                  <a:schemeClr val="bg2">
                    <a:lumMod val="20000"/>
                    <a:lumOff val="80000"/>
                  </a:schemeClr>
                </a:solidFill>
              </a:rPr>
              <a:t>, B., </a:t>
            </a:r>
            <a:r>
              <a:rPr lang="en-US" sz="1600" dirty="0" err="1">
                <a:solidFill>
                  <a:schemeClr val="bg2">
                    <a:lumMod val="20000"/>
                    <a:lumOff val="80000"/>
                  </a:schemeClr>
                </a:solidFill>
              </a:rPr>
              <a:t>Irpan</a:t>
            </a:r>
            <a:r>
              <a:rPr lang="en-US" sz="1600" dirty="0">
                <a:solidFill>
                  <a:schemeClr val="bg2">
                    <a:lumMod val="20000"/>
                    <a:lumOff val="80000"/>
                  </a:schemeClr>
                </a:solidFill>
              </a:rPr>
              <a:t>, A., Jackson, T., </a:t>
            </a:r>
            <a:r>
              <a:rPr lang="en-US" sz="1600" dirty="0" err="1">
                <a:solidFill>
                  <a:schemeClr val="bg2">
                    <a:lumMod val="20000"/>
                    <a:lumOff val="80000"/>
                  </a:schemeClr>
                </a:solidFill>
              </a:rPr>
              <a:t>Jesmonth</a:t>
            </a:r>
            <a:r>
              <a:rPr lang="en-US" sz="1600" dirty="0">
                <a:solidFill>
                  <a:schemeClr val="bg2">
                    <a:lumMod val="20000"/>
                    <a:lumOff val="80000"/>
                  </a:schemeClr>
                </a:solidFill>
              </a:rPr>
              <a:t>, S., Joshi, N. J., Julian, R. C., Kalashnikov, D., </a:t>
            </a:r>
            <a:r>
              <a:rPr lang="en-US" sz="1600" dirty="0" err="1">
                <a:solidFill>
                  <a:schemeClr val="bg2">
                    <a:lumMod val="20000"/>
                    <a:lumOff val="80000"/>
                  </a:schemeClr>
                </a:solidFill>
              </a:rPr>
              <a:t>Kuang</a:t>
            </a:r>
            <a:r>
              <a:rPr lang="en-US" sz="1600" dirty="0">
                <a:solidFill>
                  <a:schemeClr val="bg2">
                    <a:lumMod val="20000"/>
                    <a:lumOff val="80000"/>
                  </a:schemeClr>
                </a:solidFill>
              </a:rPr>
              <a:t>, Y., Leal, I., Lee, K.-H., Levine, S., Lu, Y., Malla, U., Manjunath, D., </a:t>
            </a:r>
            <a:r>
              <a:rPr lang="en-US" sz="1600" dirty="0" err="1">
                <a:solidFill>
                  <a:schemeClr val="bg2">
                    <a:lumMod val="20000"/>
                    <a:lumOff val="80000"/>
                  </a:schemeClr>
                </a:solidFill>
              </a:rPr>
              <a:t>Mordatch</a:t>
            </a:r>
            <a:r>
              <a:rPr lang="en-US" sz="1600" dirty="0">
                <a:solidFill>
                  <a:schemeClr val="bg2">
                    <a:lumMod val="20000"/>
                    <a:lumOff val="80000"/>
                  </a:schemeClr>
                </a:solidFill>
              </a:rPr>
              <a:t>, I., Nachum, O., Parada, C., Peralta, J., Perez, E., </a:t>
            </a:r>
            <a:r>
              <a:rPr lang="en-US" sz="1600" dirty="0" err="1">
                <a:solidFill>
                  <a:schemeClr val="bg2">
                    <a:lumMod val="20000"/>
                    <a:lumOff val="80000"/>
                  </a:schemeClr>
                </a:solidFill>
              </a:rPr>
              <a:t>Pertsch</a:t>
            </a:r>
            <a:r>
              <a:rPr lang="en-US" sz="1600" dirty="0">
                <a:solidFill>
                  <a:schemeClr val="bg2">
                    <a:lumMod val="20000"/>
                    <a:lumOff val="80000"/>
                  </a:schemeClr>
                </a:solidFill>
              </a:rPr>
              <a:t>, K., Quiambao, J., Rao, K., </a:t>
            </a:r>
            <a:r>
              <a:rPr lang="en-US" sz="1600" dirty="0" err="1">
                <a:solidFill>
                  <a:schemeClr val="bg2">
                    <a:lumMod val="20000"/>
                    <a:lumOff val="80000"/>
                  </a:schemeClr>
                </a:solidFill>
              </a:rPr>
              <a:t>Ryoo</a:t>
            </a:r>
            <a:r>
              <a:rPr lang="en-US" sz="1600" dirty="0">
                <a:solidFill>
                  <a:schemeClr val="bg2">
                    <a:lumMod val="20000"/>
                    <a:lumOff val="80000"/>
                  </a:schemeClr>
                </a:solidFill>
              </a:rPr>
              <a:t>, M. S., Salazar, G., </a:t>
            </a:r>
            <a:r>
              <a:rPr lang="en-US" sz="1600" dirty="0" err="1">
                <a:solidFill>
                  <a:schemeClr val="bg2">
                    <a:lumMod val="20000"/>
                    <a:lumOff val="80000"/>
                  </a:schemeClr>
                </a:solidFill>
              </a:rPr>
              <a:t>Sanketi</a:t>
            </a:r>
            <a:r>
              <a:rPr lang="en-US" sz="1600" dirty="0">
                <a:solidFill>
                  <a:schemeClr val="bg2">
                    <a:lumMod val="20000"/>
                    <a:lumOff val="80000"/>
                  </a:schemeClr>
                </a:solidFill>
              </a:rPr>
              <a:t>, P. R., Sayed, K., Singh, J., </a:t>
            </a:r>
            <a:r>
              <a:rPr lang="en-US" sz="1600" dirty="0" err="1">
                <a:solidFill>
                  <a:schemeClr val="bg2">
                    <a:lumMod val="20000"/>
                    <a:lumOff val="80000"/>
                  </a:schemeClr>
                </a:solidFill>
              </a:rPr>
              <a:t>Sontakke</a:t>
            </a:r>
            <a:r>
              <a:rPr lang="en-US" sz="1600" dirty="0">
                <a:solidFill>
                  <a:schemeClr val="bg2">
                    <a:lumMod val="20000"/>
                    <a:lumOff val="80000"/>
                  </a:schemeClr>
                </a:solidFill>
              </a:rPr>
              <a:t>, S. A., Stone, A., Tan, C., Tran, H., </a:t>
            </a:r>
            <a:r>
              <a:rPr lang="en-US" sz="1600" dirty="0" err="1">
                <a:solidFill>
                  <a:schemeClr val="bg2">
                    <a:lumMod val="20000"/>
                    <a:lumOff val="80000"/>
                  </a:schemeClr>
                </a:solidFill>
              </a:rPr>
              <a:t>Vanhoucke</a:t>
            </a:r>
            <a:r>
              <a:rPr lang="en-US" sz="1600" dirty="0">
                <a:solidFill>
                  <a:schemeClr val="bg2">
                    <a:lumMod val="20000"/>
                    <a:lumOff val="80000"/>
                  </a:schemeClr>
                </a:solidFill>
              </a:rPr>
              <a:t>, V., Vega, S., Vuong, Q. H., Xia, F., Xiao, T., Xu, P., Xu, S., Yu, T., and </a:t>
            </a:r>
            <a:r>
              <a:rPr lang="en-US" sz="1600" dirty="0" err="1">
                <a:solidFill>
                  <a:schemeClr val="bg2">
                    <a:lumMod val="20000"/>
                    <a:lumOff val="80000"/>
                  </a:schemeClr>
                </a:solidFill>
              </a:rPr>
              <a:t>Zitkovich</a:t>
            </a:r>
            <a:r>
              <a:rPr lang="en-US" sz="1600" dirty="0">
                <a:solidFill>
                  <a:schemeClr val="bg2">
                    <a:lumMod val="20000"/>
                    <a:lumOff val="80000"/>
                  </a:schemeClr>
                </a:solidFill>
              </a:rPr>
              <a:t>, B. Rt-1: Robotics transformer for real-world control at scale. </a:t>
            </a:r>
            <a:r>
              <a:rPr lang="en-US" sz="1600" dirty="0" err="1">
                <a:solidFill>
                  <a:schemeClr val="bg2">
                    <a:lumMod val="20000"/>
                    <a:lumOff val="80000"/>
                  </a:schemeClr>
                </a:solidFill>
              </a:rPr>
              <a:t>ArXiv</a:t>
            </a:r>
            <a:r>
              <a:rPr lang="en-US" sz="1600" dirty="0">
                <a:solidFill>
                  <a:schemeClr val="bg2">
                    <a:lumMod val="20000"/>
                    <a:lumOff val="80000"/>
                  </a:schemeClr>
                </a:solidFill>
              </a:rPr>
              <a:t>, abs/2212.06817, 2022. URL https://api.semanticscholar.org/ CorpusID:254591260.</a:t>
            </a:r>
          </a:p>
        </p:txBody>
      </p:sp>
    </p:spTree>
    <p:extLst>
      <p:ext uri="{BB962C8B-B14F-4D97-AF65-F5344CB8AC3E}">
        <p14:creationId xmlns:p14="http://schemas.microsoft.com/office/powerpoint/2010/main" val="242573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EE850DF-3D9E-1B47-90FF-ED7F0C971735}"/>
              </a:ext>
            </a:extLst>
          </p:cNvPr>
          <p:cNvSpPr>
            <a:spLocks noGrp="1"/>
          </p:cNvSpPr>
          <p:nvPr>
            <p:ph type="ctrTitle"/>
          </p:nvPr>
        </p:nvSpPr>
        <p:spPr>
          <a:xfrm>
            <a:off x="1128502" y="437030"/>
            <a:ext cx="6925732" cy="443198"/>
          </a:xfrm>
        </p:spPr>
        <p:txBody>
          <a:bodyPr/>
          <a:lstStyle/>
          <a:p>
            <a:r>
              <a:rPr lang="en-US" sz="3200" dirty="0">
                <a:latin typeface="Amasis MT Pro" panose="02040504050005020304" pitchFamily="18" charset="0"/>
              </a:rPr>
              <a:t>INSTRUCTPIX2PIX (IP2P)</a:t>
            </a:r>
            <a:endParaRPr lang="en-US" dirty="0">
              <a:latin typeface="Amasis MT Pro" panose="02040504050005020304" pitchFamily="18" charset="0"/>
            </a:endParaRPr>
          </a:p>
        </p:txBody>
      </p:sp>
      <p:sp>
        <p:nvSpPr>
          <p:cNvPr id="3" name="Subhead">
            <a:extLst>
              <a:ext uri="{FF2B5EF4-FFF2-40B4-BE49-F238E27FC236}">
                <a16:creationId xmlns:a16="http://schemas.microsoft.com/office/drawing/2014/main" id="{64ED6B49-BD5E-0041-B100-6E9FE7E85D35}"/>
              </a:ext>
            </a:extLst>
          </p:cNvPr>
          <p:cNvSpPr>
            <a:spLocks noGrp="1"/>
          </p:cNvSpPr>
          <p:nvPr>
            <p:ph type="subTitle" idx="1"/>
          </p:nvPr>
        </p:nvSpPr>
        <p:spPr>
          <a:xfrm>
            <a:off x="989027" y="1156969"/>
            <a:ext cx="6925728" cy="338554"/>
          </a:xfrm>
        </p:spPr>
        <p:txBody>
          <a:bodyPr/>
          <a:lstStyle/>
          <a:p>
            <a:r>
              <a:rPr lang="en-US" dirty="0">
                <a:latin typeface="Amasis MT Pro" panose="02040504050005020304" pitchFamily="18" charset="0"/>
              </a:rPr>
              <a:t>IMAGE EDITING BASED DIFFUSION MODEL</a:t>
            </a:r>
          </a:p>
        </p:txBody>
      </p:sp>
      <p:pic>
        <p:nvPicPr>
          <p:cNvPr id="8" name="Purdue CoBrand">
            <a:extLst>
              <a:ext uri="{FF2B5EF4-FFF2-40B4-BE49-F238E27FC236}">
                <a16:creationId xmlns:a16="http://schemas.microsoft.com/office/drawing/2014/main" id="{DAF4B4A5-130A-0D4D-9089-CA01E6FA8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61" y="6072299"/>
            <a:ext cx="3431899" cy="365760"/>
          </a:xfrm>
          <a:prstGeom prst="rect">
            <a:avLst/>
          </a:prstGeom>
        </p:spPr>
      </p:pic>
      <p:sp>
        <p:nvSpPr>
          <p:cNvPr id="6" name="Date ">
            <a:extLst>
              <a:ext uri="{FF2B5EF4-FFF2-40B4-BE49-F238E27FC236}">
                <a16:creationId xmlns:a16="http://schemas.microsoft.com/office/drawing/2014/main" id="{D1F3D237-95C6-7F44-886F-39CEF591E852}"/>
              </a:ext>
            </a:extLst>
          </p:cNvPr>
          <p:cNvSpPr>
            <a:spLocks noGrp="1"/>
          </p:cNvSpPr>
          <p:nvPr>
            <p:ph type="dt" sz="half" idx="10"/>
          </p:nvPr>
        </p:nvSpPr>
        <p:spPr>
          <a:xfrm>
            <a:off x="6822831" y="6220740"/>
            <a:ext cx="879966" cy="323968"/>
          </a:xfrm>
        </p:spPr>
        <p:txBody>
          <a:bodyPr/>
          <a:lstStyle/>
          <a:p>
            <a:fld id="{4127BF28-8E52-EB4D-8A7B-6C7DC4946F53}" type="datetime1">
              <a:rPr lang="en-US" smtClean="0"/>
              <a:t>11/21/2023</a:t>
            </a:fld>
            <a:endParaRPr lang="en-US" dirty="0"/>
          </a:p>
        </p:txBody>
      </p:sp>
      <p:sp>
        <p:nvSpPr>
          <p:cNvPr id="7" name="Slide Number">
            <a:extLst>
              <a:ext uri="{FF2B5EF4-FFF2-40B4-BE49-F238E27FC236}">
                <a16:creationId xmlns:a16="http://schemas.microsoft.com/office/drawing/2014/main" id="{0343A167-D916-344F-9C29-C33AA2CD1DF2}"/>
              </a:ext>
            </a:extLst>
          </p:cNvPr>
          <p:cNvSpPr>
            <a:spLocks noGrp="1"/>
          </p:cNvSpPr>
          <p:nvPr>
            <p:ph type="sldNum" sz="quarter" idx="12"/>
          </p:nvPr>
        </p:nvSpPr>
        <p:spPr/>
        <p:txBody>
          <a:bodyPr/>
          <a:lstStyle/>
          <a:p>
            <a:fld id="{8A7A6979-0714-4377-B894-6BE4C2D6E202}" type="slidenum">
              <a:rPr lang="en-US" smtClean="0"/>
              <a:pPr/>
              <a:t>2</a:t>
            </a:fld>
            <a:endParaRPr lang="en-US" dirty="0"/>
          </a:p>
        </p:txBody>
      </p:sp>
      <p:pic>
        <p:nvPicPr>
          <p:cNvPr id="14" name="Content Placeholder 13">
            <a:extLst>
              <a:ext uri="{FF2B5EF4-FFF2-40B4-BE49-F238E27FC236}">
                <a16:creationId xmlns:a16="http://schemas.microsoft.com/office/drawing/2014/main" id="{3C9481AA-32D4-C9D5-1171-3104071AE83B}"/>
              </a:ext>
            </a:extLst>
          </p:cNvPr>
          <p:cNvPicPr>
            <a:picLocks noGrp="1" noChangeAspect="1"/>
          </p:cNvPicPr>
          <p:nvPr>
            <p:ph sz="quarter" idx="13"/>
          </p:nvPr>
        </p:nvPicPr>
        <p:blipFill>
          <a:blip r:embed="rId4"/>
          <a:stretch>
            <a:fillRect/>
          </a:stretch>
        </p:blipFill>
        <p:spPr>
          <a:xfrm>
            <a:off x="1568994" y="1732411"/>
            <a:ext cx="6043791" cy="2925313"/>
          </a:xfrm>
        </p:spPr>
      </p:pic>
      <p:pic>
        <p:nvPicPr>
          <p:cNvPr id="18" name="Picture 2" descr="Teaser">
            <a:extLst>
              <a:ext uri="{FF2B5EF4-FFF2-40B4-BE49-F238E27FC236}">
                <a16:creationId xmlns:a16="http://schemas.microsoft.com/office/drawing/2014/main" id="{60EDB092-933A-04F0-F034-A82678D8EB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973" y="1696331"/>
            <a:ext cx="7499682" cy="380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32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2BC2-84A6-09B1-7420-EE3A214BD35E}"/>
              </a:ext>
            </a:extLst>
          </p:cNvPr>
          <p:cNvSpPr>
            <a:spLocks noGrp="1"/>
          </p:cNvSpPr>
          <p:nvPr>
            <p:ph type="ctrTitle"/>
          </p:nvPr>
        </p:nvSpPr>
        <p:spPr>
          <a:xfrm>
            <a:off x="1128502" y="437030"/>
            <a:ext cx="7537196" cy="443198"/>
          </a:xfrm>
        </p:spPr>
        <p:txBody>
          <a:bodyPr/>
          <a:lstStyle/>
          <a:p>
            <a:r>
              <a:rPr lang="en-US" sz="3200" dirty="0">
                <a:latin typeface="Amasis MT Pro" panose="02040504050005020304" pitchFamily="18" charset="0"/>
              </a:rPr>
              <a:t>IMPLEMENTATION MOTIVATION</a:t>
            </a:r>
          </a:p>
        </p:txBody>
      </p:sp>
      <p:sp>
        <p:nvSpPr>
          <p:cNvPr id="5" name="Date Placeholder 4">
            <a:extLst>
              <a:ext uri="{FF2B5EF4-FFF2-40B4-BE49-F238E27FC236}">
                <a16:creationId xmlns:a16="http://schemas.microsoft.com/office/drawing/2014/main" id="{303EB221-7630-0547-DB66-E890E92F6B62}"/>
              </a:ext>
            </a:extLst>
          </p:cNvPr>
          <p:cNvSpPr>
            <a:spLocks noGrp="1"/>
          </p:cNvSpPr>
          <p:nvPr>
            <p:ph type="dt" sz="half" idx="10"/>
          </p:nvPr>
        </p:nvSpPr>
        <p:spPr/>
        <p:txBody>
          <a:bodyPr/>
          <a:lstStyle/>
          <a:p>
            <a:fld id="{93C70D44-4D52-E745-B943-20C0DA58653C}" type="datetime1">
              <a:rPr lang="en-US" smtClean="0"/>
              <a:pPr/>
              <a:t>11/21/2023</a:t>
            </a:fld>
            <a:endParaRPr lang="en-US" dirty="0"/>
          </a:p>
        </p:txBody>
      </p:sp>
      <p:sp>
        <p:nvSpPr>
          <p:cNvPr id="6" name="Slide Number Placeholder 5">
            <a:extLst>
              <a:ext uri="{FF2B5EF4-FFF2-40B4-BE49-F238E27FC236}">
                <a16:creationId xmlns:a16="http://schemas.microsoft.com/office/drawing/2014/main" id="{4135492B-E7A6-0513-E083-49AD9E9D7F3B}"/>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
        <p:nvSpPr>
          <p:cNvPr id="7" name="TextBox 6">
            <a:extLst>
              <a:ext uri="{FF2B5EF4-FFF2-40B4-BE49-F238E27FC236}">
                <a16:creationId xmlns:a16="http://schemas.microsoft.com/office/drawing/2014/main" id="{F38871FD-0046-BE46-F41C-C6801AD09F66}"/>
              </a:ext>
            </a:extLst>
          </p:cNvPr>
          <p:cNvSpPr txBox="1"/>
          <p:nvPr/>
        </p:nvSpPr>
        <p:spPr>
          <a:xfrm>
            <a:off x="1128502" y="1614488"/>
            <a:ext cx="707804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masis MT Pro" panose="02040504050005020304" pitchFamily="18" charset="0"/>
              </a:rPr>
              <a:t>Robotic systems today have become exponentially advanced </a:t>
            </a:r>
          </a:p>
          <a:p>
            <a:pPr marL="285750" indent="-285750">
              <a:buFont typeface="Arial" panose="020B0604020202020204" pitchFamily="34" charset="0"/>
              <a:buChar char="•"/>
            </a:pPr>
            <a:r>
              <a:rPr lang="en-US" sz="2400" dirty="0">
                <a:latin typeface="Amasis MT Pro" panose="02040504050005020304" pitchFamily="18" charset="0"/>
              </a:rPr>
              <a:t>Fully and completely automate tasks performed by AI</a:t>
            </a:r>
          </a:p>
          <a:p>
            <a:pPr marL="285750" indent="-285750">
              <a:buFont typeface="Arial" panose="020B0604020202020204" pitchFamily="34" charset="0"/>
              <a:buChar char="•"/>
            </a:pPr>
            <a:r>
              <a:rPr lang="en-US" sz="2400" dirty="0">
                <a:latin typeface="Amasis MT Pro" panose="02040504050005020304" pitchFamily="18" charset="0"/>
              </a:rPr>
              <a:t>Eliminate the need of a human source for modern machine learning model verification</a:t>
            </a:r>
          </a:p>
          <a:p>
            <a:pPr marL="285750" indent="-285750">
              <a:buFont typeface="Arial" panose="020B0604020202020204" pitchFamily="34" charset="0"/>
              <a:buChar char="•"/>
            </a:pPr>
            <a:r>
              <a:rPr lang="en-US" sz="2400" dirty="0">
                <a:latin typeface="Amasis MT Pro" panose="02040504050005020304" pitchFamily="18" charset="0"/>
              </a:rPr>
              <a:t>Revolutionize modern AI task validation</a:t>
            </a:r>
          </a:p>
          <a:p>
            <a:pPr marL="285750" indent="-285750">
              <a:buFont typeface="Arial" panose="020B0604020202020204" pitchFamily="34" charset="0"/>
              <a:buChar char="•"/>
            </a:pPr>
            <a:endParaRPr lang="en-US" sz="2400" dirty="0">
              <a:latin typeface="Amasis MT Pro" panose="02040504050005020304" pitchFamily="18" charset="0"/>
            </a:endParaRPr>
          </a:p>
          <a:p>
            <a:pPr marL="285750" indent="-285750">
              <a:buFont typeface="Arial" panose="020B0604020202020204" pitchFamily="34" charset="0"/>
              <a:buChar char="•"/>
            </a:pPr>
            <a:endParaRPr lang="en-US" sz="2400" dirty="0">
              <a:latin typeface="Amasis MT Pro" panose="02040504050005020304" pitchFamily="18" charset="0"/>
            </a:endParaRPr>
          </a:p>
        </p:txBody>
      </p:sp>
    </p:spTree>
    <p:extLst>
      <p:ext uri="{BB962C8B-B14F-4D97-AF65-F5344CB8AC3E}">
        <p14:creationId xmlns:p14="http://schemas.microsoft.com/office/powerpoint/2010/main" val="1776632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7A57-1A1D-9100-CAAD-562D3CFD73BA}"/>
              </a:ext>
            </a:extLst>
          </p:cNvPr>
          <p:cNvSpPr>
            <a:spLocks noGrp="1"/>
          </p:cNvSpPr>
          <p:nvPr>
            <p:ph type="ctrTitle"/>
          </p:nvPr>
        </p:nvSpPr>
        <p:spPr/>
        <p:txBody>
          <a:bodyPr/>
          <a:lstStyle/>
          <a:p>
            <a:r>
              <a:rPr lang="en-US" dirty="0">
                <a:latin typeface="Amasis MT Pro" panose="02040504050005020304" pitchFamily="18" charset="0"/>
              </a:rPr>
              <a:t>IMPLEMENTATION GOALS</a:t>
            </a:r>
          </a:p>
        </p:txBody>
      </p:sp>
      <p:sp>
        <p:nvSpPr>
          <p:cNvPr id="4" name="Text Placeholder 3">
            <a:extLst>
              <a:ext uri="{FF2B5EF4-FFF2-40B4-BE49-F238E27FC236}">
                <a16:creationId xmlns:a16="http://schemas.microsoft.com/office/drawing/2014/main" id="{5359C86D-A763-9855-D2E9-8C6C45683EBF}"/>
              </a:ext>
            </a:extLst>
          </p:cNvPr>
          <p:cNvSpPr>
            <a:spLocks noGrp="1"/>
          </p:cNvSpPr>
          <p:nvPr>
            <p:ph type="body" sz="quarter" idx="14"/>
          </p:nvPr>
        </p:nvSpPr>
        <p:spPr>
          <a:xfrm>
            <a:off x="1278314" y="1755548"/>
            <a:ext cx="6492134" cy="3836298"/>
          </a:xfrm>
        </p:spPr>
        <p:txBody>
          <a:bodyPr>
            <a:normAutofit/>
          </a:bodyPr>
          <a:lstStyle/>
          <a:p>
            <a:pPr marL="0" indent="0">
              <a:buNone/>
            </a:pPr>
            <a:r>
              <a:rPr lang="en-US" sz="2400" dirty="0">
                <a:latin typeface="Amasis MT Pro" panose="02040504050005020304" pitchFamily="18" charset="0"/>
              </a:rPr>
              <a:t>1. Construct a relationship between image and text guidance scale parameters used by IP2P</a:t>
            </a:r>
          </a:p>
          <a:p>
            <a:endParaRPr lang="en-US" sz="2400" dirty="0">
              <a:latin typeface="Amasis MT Pro" panose="02040504050005020304" pitchFamily="18" charset="0"/>
            </a:endParaRPr>
          </a:p>
          <a:p>
            <a:pPr marL="0" indent="0">
              <a:buNone/>
            </a:pPr>
            <a:r>
              <a:rPr lang="en-US" sz="2400" dirty="0">
                <a:latin typeface="Amasis MT Pro" panose="02040504050005020304" pitchFamily="18" charset="0"/>
              </a:rPr>
              <a:t>2. Evaluate the effectiveness of InstructPix2Pix using a carefully curated dataset from Google’s RT-1 using data processing techniques</a:t>
            </a:r>
          </a:p>
          <a:p>
            <a:endParaRPr lang="en-US" sz="2400" dirty="0">
              <a:latin typeface="Amasis MT Pro" panose="02040504050005020304" pitchFamily="18" charset="0"/>
            </a:endParaRPr>
          </a:p>
          <a:p>
            <a:pPr marL="0" indent="0">
              <a:buNone/>
            </a:pPr>
            <a:r>
              <a:rPr lang="en-US" sz="2400" dirty="0">
                <a:latin typeface="Amasis MT Pro" panose="02040504050005020304" pitchFamily="18" charset="0"/>
              </a:rPr>
              <a:t>3. Fine-tune IP2P to produce nearly accurate results as Google’s RT-1 using a training function</a:t>
            </a:r>
          </a:p>
          <a:p>
            <a:endParaRPr lang="en-US" sz="2400" dirty="0">
              <a:latin typeface="Amasis MT Pro" panose="02040504050005020304" pitchFamily="18" charset="0"/>
            </a:endParaRPr>
          </a:p>
        </p:txBody>
      </p:sp>
      <p:sp>
        <p:nvSpPr>
          <p:cNvPr id="5" name="Date Placeholder 4">
            <a:extLst>
              <a:ext uri="{FF2B5EF4-FFF2-40B4-BE49-F238E27FC236}">
                <a16:creationId xmlns:a16="http://schemas.microsoft.com/office/drawing/2014/main" id="{6A61AE79-F95B-3D52-F32B-50565388AED4}"/>
              </a:ext>
            </a:extLst>
          </p:cNvPr>
          <p:cNvSpPr>
            <a:spLocks noGrp="1"/>
          </p:cNvSpPr>
          <p:nvPr>
            <p:ph type="dt" sz="half" idx="10"/>
          </p:nvPr>
        </p:nvSpPr>
        <p:spPr/>
        <p:txBody>
          <a:bodyPr/>
          <a:lstStyle/>
          <a:p>
            <a:fld id="{93C70D44-4D52-E745-B943-20C0DA58653C}" type="datetime1">
              <a:rPr lang="en-US" smtClean="0"/>
              <a:pPr/>
              <a:t>11/21/2023</a:t>
            </a:fld>
            <a:endParaRPr lang="en-US" dirty="0"/>
          </a:p>
        </p:txBody>
      </p:sp>
      <p:sp>
        <p:nvSpPr>
          <p:cNvPr id="6" name="Slide Number Placeholder 5">
            <a:extLst>
              <a:ext uri="{FF2B5EF4-FFF2-40B4-BE49-F238E27FC236}">
                <a16:creationId xmlns:a16="http://schemas.microsoft.com/office/drawing/2014/main" id="{F15688EF-0FCA-6B84-FE8C-29B77591A468}"/>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33299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8200-E757-E5AA-7D01-3ECEF1F65E5E}"/>
              </a:ext>
            </a:extLst>
          </p:cNvPr>
          <p:cNvSpPr>
            <a:spLocks noGrp="1"/>
          </p:cNvSpPr>
          <p:nvPr>
            <p:ph type="ctrTitle"/>
          </p:nvPr>
        </p:nvSpPr>
        <p:spPr>
          <a:xfrm>
            <a:off x="1128502" y="437030"/>
            <a:ext cx="6925732" cy="775597"/>
          </a:xfrm>
        </p:spPr>
        <p:txBody>
          <a:bodyPr/>
          <a:lstStyle/>
          <a:p>
            <a:r>
              <a:rPr lang="en-US" sz="2800" dirty="0">
                <a:latin typeface="Amasis MT Pro" panose="02040504050005020304" pitchFamily="18" charset="0"/>
              </a:rPr>
              <a:t>RESULTS - PRELIMINARY EXPERIMENTS</a:t>
            </a:r>
            <a:br>
              <a:rPr lang="en-US" sz="2800" dirty="0">
                <a:latin typeface="Amasis MT Pro" panose="02040504050005020304" pitchFamily="18" charset="0"/>
              </a:rPr>
            </a:br>
            <a:endParaRPr lang="en-US" sz="2800" dirty="0">
              <a:latin typeface="Amasis MT Pro" panose="02040504050005020304" pitchFamily="18" charset="0"/>
            </a:endParaRPr>
          </a:p>
        </p:txBody>
      </p:sp>
      <p:sp>
        <p:nvSpPr>
          <p:cNvPr id="5" name="Date Placeholder 4">
            <a:extLst>
              <a:ext uri="{FF2B5EF4-FFF2-40B4-BE49-F238E27FC236}">
                <a16:creationId xmlns:a16="http://schemas.microsoft.com/office/drawing/2014/main" id="{3D9EBD2D-862B-7CD3-E66D-428FED825827}"/>
              </a:ext>
            </a:extLst>
          </p:cNvPr>
          <p:cNvSpPr>
            <a:spLocks noGrp="1"/>
          </p:cNvSpPr>
          <p:nvPr>
            <p:ph type="dt" sz="half" idx="10"/>
          </p:nvPr>
        </p:nvSpPr>
        <p:spPr/>
        <p:txBody>
          <a:bodyPr/>
          <a:lstStyle/>
          <a:p>
            <a:fld id="{93C70D44-4D52-E745-B943-20C0DA58653C}" type="datetime1">
              <a:rPr lang="en-US" smtClean="0"/>
              <a:pPr/>
              <a:t>11/21/2023</a:t>
            </a:fld>
            <a:endParaRPr lang="en-US" dirty="0"/>
          </a:p>
        </p:txBody>
      </p:sp>
      <p:sp>
        <p:nvSpPr>
          <p:cNvPr id="6" name="Slide Number Placeholder 5">
            <a:extLst>
              <a:ext uri="{FF2B5EF4-FFF2-40B4-BE49-F238E27FC236}">
                <a16:creationId xmlns:a16="http://schemas.microsoft.com/office/drawing/2014/main" id="{8C0E44D3-70A8-E086-C8E1-61D3D55537D6}"/>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8" name="Picture 7">
            <a:extLst>
              <a:ext uri="{FF2B5EF4-FFF2-40B4-BE49-F238E27FC236}">
                <a16:creationId xmlns:a16="http://schemas.microsoft.com/office/drawing/2014/main" id="{67762064-7A9F-557B-31B1-2055A47B3D63}"/>
              </a:ext>
            </a:extLst>
          </p:cNvPr>
          <p:cNvPicPr>
            <a:picLocks noChangeAspect="1"/>
          </p:cNvPicPr>
          <p:nvPr/>
        </p:nvPicPr>
        <p:blipFill>
          <a:blip r:embed="rId3"/>
          <a:stretch>
            <a:fillRect/>
          </a:stretch>
        </p:blipFill>
        <p:spPr>
          <a:xfrm>
            <a:off x="1260383" y="1406580"/>
            <a:ext cx="6574179" cy="3659413"/>
          </a:xfrm>
          <a:prstGeom prst="rect">
            <a:avLst/>
          </a:prstGeom>
        </p:spPr>
      </p:pic>
      <p:sp>
        <p:nvSpPr>
          <p:cNvPr id="9" name="TextBox 8">
            <a:extLst>
              <a:ext uri="{FF2B5EF4-FFF2-40B4-BE49-F238E27FC236}">
                <a16:creationId xmlns:a16="http://schemas.microsoft.com/office/drawing/2014/main" id="{3B3C3E02-C68C-1494-CEEC-0916E1250195}"/>
              </a:ext>
            </a:extLst>
          </p:cNvPr>
          <p:cNvSpPr txBox="1"/>
          <p:nvPr/>
        </p:nvSpPr>
        <p:spPr>
          <a:xfrm>
            <a:off x="2764965" y="5188431"/>
            <a:ext cx="3565013" cy="525978"/>
          </a:xfrm>
          <a:prstGeom prst="rect">
            <a:avLst/>
          </a:prstGeom>
          <a:noFill/>
        </p:spPr>
        <p:txBody>
          <a:bodyPr wrap="square">
            <a:spAutoFit/>
          </a:bodyPr>
          <a:lstStyle/>
          <a:p>
            <a:pPr algn="ctr">
              <a:lnSpc>
                <a:spcPct val="130000"/>
              </a:lnSpc>
            </a:pPr>
            <a:r>
              <a:rPr lang="en-US" sz="2400" i="1" dirty="0">
                <a:latin typeface="Amasis MT Pro" panose="02040504050005020304" pitchFamily="18" charset="0"/>
                <a:ea typeface="Open Sans" panose="020B0606030504020204" pitchFamily="34" charset="0"/>
                <a:cs typeface="Open Sans" panose="020B0606030504020204" pitchFamily="34" charset="0"/>
              </a:rPr>
              <a:t>“make him into a clown”</a:t>
            </a:r>
          </a:p>
        </p:txBody>
      </p:sp>
    </p:spTree>
    <p:extLst>
      <p:ext uri="{BB962C8B-B14F-4D97-AF65-F5344CB8AC3E}">
        <p14:creationId xmlns:p14="http://schemas.microsoft.com/office/powerpoint/2010/main" val="417464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0473F9A-C7EF-1F9E-F7CA-347435E18ECA}"/>
              </a:ext>
            </a:extLst>
          </p:cNvPr>
          <p:cNvSpPr>
            <a:spLocks noGrp="1"/>
          </p:cNvSpPr>
          <p:nvPr>
            <p:ph type="subTitle" idx="1"/>
          </p:nvPr>
        </p:nvSpPr>
        <p:spPr>
          <a:xfrm>
            <a:off x="1128503" y="1281656"/>
            <a:ext cx="6925731" cy="1051570"/>
          </a:xfrm>
        </p:spPr>
        <p:txBody>
          <a:bodyPr/>
          <a:lstStyle/>
          <a:p>
            <a:r>
              <a:rPr lang="en-US" sz="2000" dirty="0">
                <a:solidFill>
                  <a:schemeClr val="bg1"/>
                </a:solidFill>
                <a:latin typeface="Amasis MT Pro" panose="02040504050005020304" pitchFamily="18" charset="0"/>
              </a:rPr>
              <a:t>CLAIM : </a:t>
            </a:r>
          </a:p>
          <a:p>
            <a:pPr marL="342900" indent="-342900">
              <a:buFont typeface="Arial" panose="020B0604020202020204" pitchFamily="34" charset="0"/>
              <a:buChar char="•"/>
            </a:pPr>
            <a:r>
              <a:rPr lang="en-US" sz="2000" dirty="0">
                <a:solidFill>
                  <a:schemeClr val="bg1"/>
                </a:solidFill>
              </a:rPr>
              <a:t>Increasing the number of inference steps should improve the quality and detail of generated images.</a:t>
            </a:r>
            <a:endParaRPr lang="en-US" sz="2000" dirty="0">
              <a:solidFill>
                <a:schemeClr val="bg1"/>
              </a:solidFill>
              <a:latin typeface="Amasis MT Pro" panose="02040504050005020304" pitchFamily="18" charset="0"/>
            </a:endParaRPr>
          </a:p>
        </p:txBody>
      </p:sp>
      <p:sp>
        <p:nvSpPr>
          <p:cNvPr id="5" name="Date Placeholder 4">
            <a:extLst>
              <a:ext uri="{FF2B5EF4-FFF2-40B4-BE49-F238E27FC236}">
                <a16:creationId xmlns:a16="http://schemas.microsoft.com/office/drawing/2014/main" id="{3D9EBD2D-862B-7CD3-E66D-428FED825827}"/>
              </a:ext>
            </a:extLst>
          </p:cNvPr>
          <p:cNvSpPr>
            <a:spLocks noGrp="1"/>
          </p:cNvSpPr>
          <p:nvPr>
            <p:ph type="dt" sz="half" idx="10"/>
          </p:nvPr>
        </p:nvSpPr>
        <p:spPr/>
        <p:txBody>
          <a:bodyPr/>
          <a:lstStyle/>
          <a:p>
            <a:fld id="{93C70D44-4D52-E745-B943-20C0DA58653C}" type="datetime1">
              <a:rPr lang="en-US" smtClean="0"/>
              <a:pPr/>
              <a:t>11/21/2023</a:t>
            </a:fld>
            <a:endParaRPr lang="en-US" dirty="0"/>
          </a:p>
        </p:txBody>
      </p:sp>
      <p:sp>
        <p:nvSpPr>
          <p:cNvPr id="6" name="Slide Number Placeholder 5">
            <a:extLst>
              <a:ext uri="{FF2B5EF4-FFF2-40B4-BE49-F238E27FC236}">
                <a16:creationId xmlns:a16="http://schemas.microsoft.com/office/drawing/2014/main" id="{8C0E44D3-70A8-E086-C8E1-61D3D55537D6}"/>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7" name="Picture 6">
            <a:extLst>
              <a:ext uri="{FF2B5EF4-FFF2-40B4-BE49-F238E27FC236}">
                <a16:creationId xmlns:a16="http://schemas.microsoft.com/office/drawing/2014/main" id="{CD01DBAA-FFFF-C9CF-87C0-27595DA37056}"/>
              </a:ext>
            </a:extLst>
          </p:cNvPr>
          <p:cNvPicPr>
            <a:picLocks noChangeAspect="1"/>
          </p:cNvPicPr>
          <p:nvPr/>
        </p:nvPicPr>
        <p:blipFill>
          <a:blip r:embed="rId3"/>
          <a:stretch>
            <a:fillRect/>
          </a:stretch>
        </p:blipFill>
        <p:spPr>
          <a:xfrm>
            <a:off x="1128503" y="2900913"/>
            <a:ext cx="7078043" cy="3198607"/>
          </a:xfrm>
          <a:prstGeom prst="rect">
            <a:avLst/>
          </a:prstGeom>
        </p:spPr>
      </p:pic>
      <p:sp>
        <p:nvSpPr>
          <p:cNvPr id="11" name="TextBox 10">
            <a:extLst>
              <a:ext uri="{FF2B5EF4-FFF2-40B4-BE49-F238E27FC236}">
                <a16:creationId xmlns:a16="http://schemas.microsoft.com/office/drawing/2014/main" id="{CCB5FAA1-2019-E7D2-90BE-5B91453B0062}"/>
              </a:ext>
            </a:extLst>
          </p:cNvPr>
          <p:cNvSpPr txBox="1"/>
          <p:nvPr/>
        </p:nvSpPr>
        <p:spPr>
          <a:xfrm>
            <a:off x="1089766" y="2531176"/>
            <a:ext cx="4572000" cy="400110"/>
          </a:xfrm>
          <a:prstGeom prst="rect">
            <a:avLst/>
          </a:prstGeom>
          <a:noFill/>
        </p:spPr>
        <p:txBody>
          <a:bodyPr wrap="square">
            <a:spAutoFit/>
          </a:bodyPr>
          <a:lstStyle/>
          <a:p>
            <a:r>
              <a:rPr lang="en-US" sz="2000" b="1" dirty="0">
                <a:latin typeface="Amasis MT Pro" panose="02040504050005020304" pitchFamily="18" charset="0"/>
              </a:rPr>
              <a:t>EVIDENCE :</a:t>
            </a:r>
            <a:endParaRPr lang="en-US" sz="2000" b="1" dirty="0"/>
          </a:p>
        </p:txBody>
      </p:sp>
      <p:sp>
        <p:nvSpPr>
          <p:cNvPr id="16" name="Title 1">
            <a:extLst>
              <a:ext uri="{FF2B5EF4-FFF2-40B4-BE49-F238E27FC236}">
                <a16:creationId xmlns:a16="http://schemas.microsoft.com/office/drawing/2014/main" id="{FC837386-BCB6-F896-FD14-77419B36B1A4}"/>
              </a:ext>
            </a:extLst>
          </p:cNvPr>
          <p:cNvSpPr>
            <a:spLocks noGrp="1"/>
          </p:cNvSpPr>
          <p:nvPr>
            <p:ph type="ctrTitle"/>
          </p:nvPr>
        </p:nvSpPr>
        <p:spPr>
          <a:xfrm>
            <a:off x="1128502" y="437030"/>
            <a:ext cx="6925732" cy="775597"/>
          </a:xfrm>
        </p:spPr>
        <p:txBody>
          <a:bodyPr/>
          <a:lstStyle/>
          <a:p>
            <a:r>
              <a:rPr lang="en-US" sz="2800" dirty="0">
                <a:latin typeface="Amasis MT Pro" panose="02040504050005020304" pitchFamily="18" charset="0"/>
              </a:rPr>
              <a:t>RESULTS - PRELIMINARY EXPERIMENTS</a:t>
            </a:r>
            <a:br>
              <a:rPr lang="en-US" sz="2800" dirty="0">
                <a:latin typeface="Amasis MT Pro" panose="02040504050005020304" pitchFamily="18" charset="0"/>
              </a:rPr>
            </a:br>
            <a:endParaRPr lang="en-US" sz="2800" dirty="0">
              <a:latin typeface="Amasis MT Pro" panose="02040504050005020304" pitchFamily="18" charset="0"/>
            </a:endParaRPr>
          </a:p>
        </p:txBody>
      </p:sp>
    </p:spTree>
    <p:extLst>
      <p:ext uri="{BB962C8B-B14F-4D97-AF65-F5344CB8AC3E}">
        <p14:creationId xmlns:p14="http://schemas.microsoft.com/office/powerpoint/2010/main" val="201952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0473F9A-C7EF-1F9E-F7CA-347435E18ECA}"/>
              </a:ext>
            </a:extLst>
          </p:cNvPr>
          <p:cNvSpPr>
            <a:spLocks noGrp="1"/>
          </p:cNvSpPr>
          <p:nvPr>
            <p:ph type="subTitle" idx="1"/>
          </p:nvPr>
        </p:nvSpPr>
        <p:spPr>
          <a:xfrm>
            <a:off x="1128503" y="1281656"/>
            <a:ext cx="7286835" cy="1359346"/>
          </a:xfrm>
        </p:spPr>
        <p:txBody>
          <a:bodyPr/>
          <a:lstStyle/>
          <a:p>
            <a:r>
              <a:rPr lang="en-US" sz="2000" dirty="0">
                <a:solidFill>
                  <a:schemeClr val="bg1"/>
                </a:solidFill>
                <a:latin typeface="Amasis MT Pro" panose="02040504050005020304" pitchFamily="18" charset="0"/>
              </a:rPr>
              <a:t>CLAIM : </a:t>
            </a:r>
          </a:p>
          <a:p>
            <a:pPr marL="342900" indent="-342900">
              <a:buFont typeface="Arial" panose="020B0604020202020204" pitchFamily="34" charset="0"/>
              <a:buChar char="•"/>
            </a:pPr>
            <a:r>
              <a:rPr lang="en-US" sz="2000" dirty="0">
                <a:solidFill>
                  <a:schemeClr val="bg1"/>
                </a:solidFill>
              </a:rPr>
              <a:t>A higher image guidance scale would disregard the context of the image and simply try to enhance features of a cyborg.</a:t>
            </a:r>
          </a:p>
        </p:txBody>
      </p:sp>
      <p:sp>
        <p:nvSpPr>
          <p:cNvPr id="5" name="Date Placeholder 4">
            <a:extLst>
              <a:ext uri="{FF2B5EF4-FFF2-40B4-BE49-F238E27FC236}">
                <a16:creationId xmlns:a16="http://schemas.microsoft.com/office/drawing/2014/main" id="{3D9EBD2D-862B-7CD3-E66D-428FED825827}"/>
              </a:ext>
            </a:extLst>
          </p:cNvPr>
          <p:cNvSpPr>
            <a:spLocks noGrp="1"/>
          </p:cNvSpPr>
          <p:nvPr>
            <p:ph type="dt" sz="half" idx="10"/>
          </p:nvPr>
        </p:nvSpPr>
        <p:spPr/>
        <p:txBody>
          <a:bodyPr/>
          <a:lstStyle/>
          <a:p>
            <a:fld id="{93C70D44-4D52-E745-B943-20C0DA58653C}" type="datetime1">
              <a:rPr lang="en-US" smtClean="0"/>
              <a:pPr/>
              <a:t>11/21/2023</a:t>
            </a:fld>
            <a:endParaRPr lang="en-US" dirty="0"/>
          </a:p>
        </p:txBody>
      </p:sp>
      <p:sp>
        <p:nvSpPr>
          <p:cNvPr id="6" name="Slide Number Placeholder 5">
            <a:extLst>
              <a:ext uri="{FF2B5EF4-FFF2-40B4-BE49-F238E27FC236}">
                <a16:creationId xmlns:a16="http://schemas.microsoft.com/office/drawing/2014/main" id="{8C0E44D3-70A8-E086-C8E1-61D3D55537D6}"/>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
        <p:nvSpPr>
          <p:cNvPr id="11" name="TextBox 10">
            <a:extLst>
              <a:ext uri="{FF2B5EF4-FFF2-40B4-BE49-F238E27FC236}">
                <a16:creationId xmlns:a16="http://schemas.microsoft.com/office/drawing/2014/main" id="{CCB5FAA1-2019-E7D2-90BE-5B91453B0062}"/>
              </a:ext>
            </a:extLst>
          </p:cNvPr>
          <p:cNvSpPr txBox="1"/>
          <p:nvPr/>
        </p:nvSpPr>
        <p:spPr>
          <a:xfrm>
            <a:off x="1089766" y="2531176"/>
            <a:ext cx="4572000" cy="400110"/>
          </a:xfrm>
          <a:prstGeom prst="rect">
            <a:avLst/>
          </a:prstGeom>
          <a:noFill/>
        </p:spPr>
        <p:txBody>
          <a:bodyPr wrap="square">
            <a:spAutoFit/>
          </a:bodyPr>
          <a:lstStyle/>
          <a:p>
            <a:r>
              <a:rPr lang="en-US" sz="2000" b="1" dirty="0">
                <a:latin typeface="Amasis MT Pro" panose="02040504050005020304" pitchFamily="18" charset="0"/>
              </a:rPr>
              <a:t>EVIDENCE :</a:t>
            </a:r>
            <a:endParaRPr lang="en-US" sz="2000" b="1" dirty="0"/>
          </a:p>
        </p:txBody>
      </p:sp>
      <p:pic>
        <p:nvPicPr>
          <p:cNvPr id="8" name="Picture 7">
            <a:extLst>
              <a:ext uri="{FF2B5EF4-FFF2-40B4-BE49-F238E27FC236}">
                <a16:creationId xmlns:a16="http://schemas.microsoft.com/office/drawing/2014/main" id="{C81BE0A3-7680-EE37-80CC-DAF69324DBE4}"/>
              </a:ext>
            </a:extLst>
          </p:cNvPr>
          <p:cNvPicPr>
            <a:picLocks noChangeAspect="1"/>
          </p:cNvPicPr>
          <p:nvPr/>
        </p:nvPicPr>
        <p:blipFill rotWithShape="1">
          <a:blip r:embed="rId3"/>
          <a:srcRect t="3074" b="17754"/>
          <a:stretch/>
        </p:blipFill>
        <p:spPr>
          <a:xfrm>
            <a:off x="1128503" y="2931286"/>
            <a:ext cx="5868473" cy="2969452"/>
          </a:xfrm>
          <a:prstGeom prst="rect">
            <a:avLst/>
          </a:prstGeom>
        </p:spPr>
      </p:pic>
      <p:sp>
        <p:nvSpPr>
          <p:cNvPr id="9" name="Subtitle 2">
            <a:extLst>
              <a:ext uri="{FF2B5EF4-FFF2-40B4-BE49-F238E27FC236}">
                <a16:creationId xmlns:a16="http://schemas.microsoft.com/office/drawing/2014/main" id="{4206F733-1EC0-DF4E-B1B3-27C61ACC58EB}"/>
              </a:ext>
            </a:extLst>
          </p:cNvPr>
          <p:cNvSpPr txBox="1">
            <a:spLocks/>
          </p:cNvSpPr>
          <p:nvPr/>
        </p:nvSpPr>
        <p:spPr>
          <a:xfrm>
            <a:off x="4295566" y="5920331"/>
            <a:ext cx="3291097" cy="21544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400" dirty="0">
                <a:solidFill>
                  <a:schemeClr val="bg1"/>
                </a:solidFill>
                <a:latin typeface="Amasis MT Pro" panose="02040504050005020304" pitchFamily="18" charset="0"/>
              </a:rPr>
              <a:t>Image guidance scale = 10</a:t>
            </a:r>
            <a:endParaRPr lang="en-US" sz="1400" dirty="0"/>
          </a:p>
        </p:txBody>
      </p:sp>
      <p:sp>
        <p:nvSpPr>
          <p:cNvPr id="13" name="Title 1">
            <a:extLst>
              <a:ext uri="{FF2B5EF4-FFF2-40B4-BE49-F238E27FC236}">
                <a16:creationId xmlns:a16="http://schemas.microsoft.com/office/drawing/2014/main" id="{5E5E1393-DF51-B458-001B-10C092943458}"/>
              </a:ext>
            </a:extLst>
          </p:cNvPr>
          <p:cNvSpPr>
            <a:spLocks noGrp="1"/>
          </p:cNvSpPr>
          <p:nvPr>
            <p:ph type="ctrTitle"/>
          </p:nvPr>
        </p:nvSpPr>
        <p:spPr>
          <a:xfrm>
            <a:off x="1128502" y="437030"/>
            <a:ext cx="6925732" cy="775597"/>
          </a:xfrm>
        </p:spPr>
        <p:txBody>
          <a:bodyPr/>
          <a:lstStyle/>
          <a:p>
            <a:r>
              <a:rPr lang="en-US" sz="2800" dirty="0">
                <a:latin typeface="Amasis MT Pro" panose="02040504050005020304" pitchFamily="18" charset="0"/>
              </a:rPr>
              <a:t>RESULTS - PRELIMINARY EXPERIMENTS</a:t>
            </a:r>
            <a:br>
              <a:rPr lang="en-US" sz="2800" dirty="0">
                <a:latin typeface="Amasis MT Pro" panose="02040504050005020304" pitchFamily="18" charset="0"/>
              </a:rPr>
            </a:br>
            <a:endParaRPr lang="en-US" sz="2800" dirty="0">
              <a:latin typeface="Amasis MT Pro" panose="02040504050005020304" pitchFamily="18" charset="0"/>
            </a:endParaRPr>
          </a:p>
        </p:txBody>
      </p:sp>
    </p:spTree>
    <p:extLst>
      <p:ext uri="{BB962C8B-B14F-4D97-AF65-F5344CB8AC3E}">
        <p14:creationId xmlns:p14="http://schemas.microsoft.com/office/powerpoint/2010/main" val="1085106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8CA7-8708-771B-F682-720A69B48575}"/>
              </a:ext>
            </a:extLst>
          </p:cNvPr>
          <p:cNvSpPr>
            <a:spLocks noGrp="1"/>
          </p:cNvSpPr>
          <p:nvPr>
            <p:ph type="ctrTitle"/>
          </p:nvPr>
        </p:nvSpPr>
        <p:spPr>
          <a:xfrm>
            <a:off x="1128502" y="437030"/>
            <a:ext cx="7678614" cy="387798"/>
          </a:xfrm>
        </p:spPr>
        <p:txBody>
          <a:bodyPr/>
          <a:lstStyle/>
          <a:p>
            <a:r>
              <a:rPr lang="en-US" sz="2800" dirty="0">
                <a:latin typeface="Amasis MT Pro" panose="02040504050005020304" pitchFamily="18" charset="0"/>
              </a:rPr>
              <a:t>EXAMPLE - EXTENDED EXPERIMENT</a:t>
            </a:r>
          </a:p>
        </p:txBody>
      </p:sp>
      <p:sp>
        <p:nvSpPr>
          <p:cNvPr id="5" name="Date Placeholder 4">
            <a:extLst>
              <a:ext uri="{FF2B5EF4-FFF2-40B4-BE49-F238E27FC236}">
                <a16:creationId xmlns:a16="http://schemas.microsoft.com/office/drawing/2014/main" id="{95BC5904-DF88-5F4B-B3BF-9BC94C4F31C5}"/>
              </a:ext>
            </a:extLst>
          </p:cNvPr>
          <p:cNvSpPr>
            <a:spLocks noGrp="1"/>
          </p:cNvSpPr>
          <p:nvPr>
            <p:ph type="dt" sz="half" idx="10"/>
          </p:nvPr>
        </p:nvSpPr>
        <p:spPr/>
        <p:txBody>
          <a:bodyPr/>
          <a:lstStyle/>
          <a:p>
            <a:fld id="{93C70D44-4D52-E745-B943-20C0DA58653C}" type="datetime1">
              <a:rPr lang="en-US" smtClean="0"/>
              <a:pPr/>
              <a:t>11/21/2023</a:t>
            </a:fld>
            <a:endParaRPr lang="en-US" dirty="0"/>
          </a:p>
        </p:txBody>
      </p:sp>
      <p:sp>
        <p:nvSpPr>
          <p:cNvPr id="6" name="Slide Number Placeholder 5">
            <a:extLst>
              <a:ext uri="{FF2B5EF4-FFF2-40B4-BE49-F238E27FC236}">
                <a16:creationId xmlns:a16="http://schemas.microsoft.com/office/drawing/2014/main" id="{DF86CAFF-BF3C-E3BB-C715-105660DC7D20}"/>
              </a:ext>
            </a:extLst>
          </p:cNvPr>
          <p:cNvSpPr>
            <a:spLocks noGrp="1"/>
          </p:cNvSpPr>
          <p:nvPr>
            <p:ph type="sldNum" sz="quarter" idx="12"/>
          </p:nvPr>
        </p:nvSpPr>
        <p:spPr/>
        <p:txBody>
          <a:bodyPr/>
          <a:lstStyle/>
          <a:p>
            <a:fld id="{8A7A6979-0714-4377-B894-6BE4C2D6E202}" type="slidenum">
              <a:rPr lang="en-US" smtClean="0"/>
              <a:pPr/>
              <a:t>8</a:t>
            </a:fld>
            <a:endParaRPr lang="en-US" dirty="0"/>
          </a:p>
        </p:txBody>
      </p:sp>
      <p:pic>
        <p:nvPicPr>
          <p:cNvPr id="1026" name="Picture 2">
            <a:extLst>
              <a:ext uri="{FF2B5EF4-FFF2-40B4-BE49-F238E27FC236}">
                <a16:creationId xmlns:a16="http://schemas.microsoft.com/office/drawing/2014/main" id="{E147DEAE-E106-FF56-96A3-A97388152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45" y="1686873"/>
            <a:ext cx="2719667" cy="22590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94F18F-11AA-14EC-FA57-BAA7BE798D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6012" y="3057815"/>
            <a:ext cx="2689045" cy="2151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0B58D1C-A4DE-DD48-7BE5-7F16AEDB8739}"/>
              </a:ext>
            </a:extLst>
          </p:cNvPr>
          <p:cNvSpPr txBox="1"/>
          <p:nvPr/>
        </p:nvSpPr>
        <p:spPr>
          <a:xfrm>
            <a:off x="1557476" y="1330335"/>
            <a:ext cx="1042599"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t>INPUT</a:t>
            </a:r>
          </a:p>
        </p:txBody>
      </p:sp>
      <p:sp>
        <p:nvSpPr>
          <p:cNvPr id="14" name="Flowchart: Alternate Process 13">
            <a:extLst>
              <a:ext uri="{FF2B5EF4-FFF2-40B4-BE49-F238E27FC236}">
                <a16:creationId xmlns:a16="http://schemas.microsoft.com/office/drawing/2014/main" id="{4E0DEF4C-4E3B-654D-E97B-3533A49A76E7}"/>
              </a:ext>
            </a:extLst>
          </p:cNvPr>
          <p:cNvSpPr/>
          <p:nvPr/>
        </p:nvSpPr>
        <p:spPr>
          <a:xfrm>
            <a:off x="718942" y="4820223"/>
            <a:ext cx="2719669" cy="1469062"/>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b="1" dirty="0"/>
          </a:p>
          <a:p>
            <a:pPr algn="ctr"/>
            <a:r>
              <a:rPr lang="en-US" b="1" dirty="0"/>
              <a:t>“Move coke can near water bottle”</a:t>
            </a:r>
          </a:p>
          <a:p>
            <a:pPr algn="ctr"/>
            <a:endParaRPr lang="en-US" dirty="0"/>
          </a:p>
        </p:txBody>
      </p:sp>
      <p:sp>
        <p:nvSpPr>
          <p:cNvPr id="17" name="TextBox 16">
            <a:extLst>
              <a:ext uri="{FF2B5EF4-FFF2-40B4-BE49-F238E27FC236}">
                <a16:creationId xmlns:a16="http://schemas.microsoft.com/office/drawing/2014/main" id="{07789DDF-D0E3-E852-DED5-C84C3C0ABD9F}"/>
              </a:ext>
            </a:extLst>
          </p:cNvPr>
          <p:cNvSpPr txBox="1"/>
          <p:nvPr/>
        </p:nvSpPr>
        <p:spPr>
          <a:xfrm>
            <a:off x="5937438" y="2395442"/>
            <a:ext cx="2318275" cy="6463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t>EXPECTED OUTPUT</a:t>
            </a:r>
          </a:p>
        </p:txBody>
      </p:sp>
      <p:sp>
        <p:nvSpPr>
          <p:cNvPr id="20" name="Rounded Rectangle 2">
            <a:extLst>
              <a:ext uri="{FF2B5EF4-FFF2-40B4-BE49-F238E27FC236}">
                <a16:creationId xmlns:a16="http://schemas.microsoft.com/office/drawing/2014/main" id="{A9797B22-BA20-5639-C42E-331D538A988E}"/>
              </a:ext>
            </a:extLst>
          </p:cNvPr>
          <p:cNvSpPr/>
          <p:nvPr/>
        </p:nvSpPr>
        <p:spPr>
          <a:xfrm>
            <a:off x="3694487" y="4084016"/>
            <a:ext cx="1573414" cy="667053"/>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sis MT Pro" panose="02040504050005020304" pitchFamily="18" charset="0"/>
                <a:ea typeface="Open Sans Medium" panose="020B0606030504020204" pitchFamily="34" charset="0"/>
                <a:cs typeface="Open Sans Medium" panose="020B0606030504020204" pitchFamily="34" charset="0"/>
              </a:rPr>
              <a:t>InstructPix2Pix</a:t>
            </a:r>
          </a:p>
        </p:txBody>
      </p:sp>
      <p:cxnSp>
        <p:nvCxnSpPr>
          <p:cNvPr id="26" name="Connector: Elbow 25">
            <a:extLst>
              <a:ext uri="{FF2B5EF4-FFF2-40B4-BE49-F238E27FC236}">
                <a16:creationId xmlns:a16="http://schemas.microsoft.com/office/drawing/2014/main" id="{84AD47F3-78AC-5128-1585-4ED175556305}"/>
              </a:ext>
            </a:extLst>
          </p:cNvPr>
          <p:cNvCxnSpPr>
            <a:cxnSpLocks/>
            <a:stCxn id="1026" idx="2"/>
          </p:cNvCxnSpPr>
          <p:nvPr/>
        </p:nvCxnSpPr>
        <p:spPr>
          <a:xfrm rot="16200000" flipH="1">
            <a:off x="2710727" y="3313991"/>
            <a:ext cx="351812" cy="16157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4CDF26-A748-2D6C-54ED-A4D2DDBA5321}"/>
              </a:ext>
            </a:extLst>
          </p:cNvPr>
          <p:cNvCxnSpPr>
            <a:cxnSpLocks/>
            <a:stCxn id="14" idx="0"/>
          </p:cNvCxnSpPr>
          <p:nvPr/>
        </p:nvCxnSpPr>
        <p:spPr>
          <a:xfrm rot="5400000" flipH="1" flipV="1">
            <a:off x="2773405" y="3899143"/>
            <a:ext cx="226452" cy="16157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F3E9C90-FB65-6C35-031A-AC9AEF1BD263}"/>
              </a:ext>
            </a:extLst>
          </p:cNvPr>
          <p:cNvCxnSpPr>
            <a:stCxn id="20" idx="3"/>
          </p:cNvCxnSpPr>
          <p:nvPr/>
        </p:nvCxnSpPr>
        <p:spPr>
          <a:xfrm flipV="1">
            <a:off x="5267901" y="4417542"/>
            <a:ext cx="46811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043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8CA7-8708-771B-F682-720A69B48575}"/>
              </a:ext>
            </a:extLst>
          </p:cNvPr>
          <p:cNvSpPr>
            <a:spLocks noGrp="1"/>
          </p:cNvSpPr>
          <p:nvPr>
            <p:ph type="ctrTitle"/>
          </p:nvPr>
        </p:nvSpPr>
        <p:spPr>
          <a:xfrm>
            <a:off x="1128502" y="437030"/>
            <a:ext cx="7678614" cy="387798"/>
          </a:xfrm>
        </p:spPr>
        <p:txBody>
          <a:bodyPr/>
          <a:lstStyle/>
          <a:p>
            <a:r>
              <a:rPr lang="en-US" sz="2800" dirty="0">
                <a:latin typeface="Amasis MT Pro" panose="02040504050005020304" pitchFamily="18" charset="0"/>
              </a:rPr>
              <a:t>RESULTS - EXTENDED EXPERIMENT</a:t>
            </a:r>
          </a:p>
        </p:txBody>
      </p:sp>
      <p:sp>
        <p:nvSpPr>
          <p:cNvPr id="5" name="Date Placeholder 4">
            <a:extLst>
              <a:ext uri="{FF2B5EF4-FFF2-40B4-BE49-F238E27FC236}">
                <a16:creationId xmlns:a16="http://schemas.microsoft.com/office/drawing/2014/main" id="{95BC5904-DF88-5F4B-B3BF-9BC94C4F31C5}"/>
              </a:ext>
            </a:extLst>
          </p:cNvPr>
          <p:cNvSpPr>
            <a:spLocks noGrp="1"/>
          </p:cNvSpPr>
          <p:nvPr>
            <p:ph type="dt" sz="half" idx="10"/>
          </p:nvPr>
        </p:nvSpPr>
        <p:spPr/>
        <p:txBody>
          <a:bodyPr/>
          <a:lstStyle/>
          <a:p>
            <a:fld id="{93C70D44-4D52-E745-B943-20C0DA58653C}" type="datetime1">
              <a:rPr lang="en-US" smtClean="0"/>
              <a:pPr/>
              <a:t>11/21/2023</a:t>
            </a:fld>
            <a:endParaRPr lang="en-US" dirty="0"/>
          </a:p>
        </p:txBody>
      </p:sp>
      <p:sp>
        <p:nvSpPr>
          <p:cNvPr id="6" name="Slide Number Placeholder 5">
            <a:extLst>
              <a:ext uri="{FF2B5EF4-FFF2-40B4-BE49-F238E27FC236}">
                <a16:creationId xmlns:a16="http://schemas.microsoft.com/office/drawing/2014/main" id="{DF86CAFF-BF3C-E3BB-C715-105660DC7D20}"/>
              </a:ext>
            </a:extLst>
          </p:cNvPr>
          <p:cNvSpPr>
            <a:spLocks noGrp="1"/>
          </p:cNvSpPr>
          <p:nvPr>
            <p:ph type="sldNum" sz="quarter" idx="12"/>
          </p:nvPr>
        </p:nvSpPr>
        <p:spPr/>
        <p:txBody>
          <a:bodyPr/>
          <a:lstStyle/>
          <a:p>
            <a:fld id="{8A7A6979-0714-4377-B894-6BE4C2D6E202}" type="slidenum">
              <a:rPr lang="en-US" smtClean="0"/>
              <a:pPr/>
              <a:t>9</a:t>
            </a:fld>
            <a:endParaRPr lang="en-US" dirty="0"/>
          </a:p>
        </p:txBody>
      </p:sp>
      <p:pic>
        <p:nvPicPr>
          <p:cNvPr id="1026" name="Picture 2">
            <a:extLst>
              <a:ext uri="{FF2B5EF4-FFF2-40B4-BE49-F238E27FC236}">
                <a16:creationId xmlns:a16="http://schemas.microsoft.com/office/drawing/2014/main" id="{E147DEAE-E106-FF56-96A3-A97388152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45" y="1686873"/>
            <a:ext cx="2719667" cy="22590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0B58D1C-A4DE-DD48-7BE5-7F16AEDB8739}"/>
              </a:ext>
            </a:extLst>
          </p:cNvPr>
          <p:cNvSpPr txBox="1"/>
          <p:nvPr/>
        </p:nvSpPr>
        <p:spPr>
          <a:xfrm>
            <a:off x="1557476" y="1330335"/>
            <a:ext cx="1042599"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t>INPUT</a:t>
            </a:r>
          </a:p>
        </p:txBody>
      </p:sp>
      <p:sp>
        <p:nvSpPr>
          <p:cNvPr id="14" name="Flowchart: Alternate Process 13">
            <a:extLst>
              <a:ext uri="{FF2B5EF4-FFF2-40B4-BE49-F238E27FC236}">
                <a16:creationId xmlns:a16="http://schemas.microsoft.com/office/drawing/2014/main" id="{4E0DEF4C-4E3B-654D-E97B-3533A49A76E7}"/>
              </a:ext>
            </a:extLst>
          </p:cNvPr>
          <p:cNvSpPr/>
          <p:nvPr/>
        </p:nvSpPr>
        <p:spPr>
          <a:xfrm>
            <a:off x="718942" y="4820223"/>
            <a:ext cx="2719669" cy="1469062"/>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b="1" dirty="0"/>
          </a:p>
          <a:p>
            <a:pPr algn="ctr"/>
            <a:r>
              <a:rPr lang="en-US" b="1" dirty="0"/>
              <a:t>“Move coke can near water bottle”</a:t>
            </a:r>
          </a:p>
          <a:p>
            <a:pPr algn="ctr"/>
            <a:endParaRPr lang="en-US" dirty="0"/>
          </a:p>
        </p:txBody>
      </p:sp>
      <p:sp>
        <p:nvSpPr>
          <p:cNvPr id="17" name="TextBox 16">
            <a:extLst>
              <a:ext uri="{FF2B5EF4-FFF2-40B4-BE49-F238E27FC236}">
                <a16:creationId xmlns:a16="http://schemas.microsoft.com/office/drawing/2014/main" id="{07789DDF-D0E3-E852-DED5-C84C3C0ABD9F}"/>
              </a:ext>
            </a:extLst>
          </p:cNvPr>
          <p:cNvSpPr txBox="1"/>
          <p:nvPr/>
        </p:nvSpPr>
        <p:spPr>
          <a:xfrm>
            <a:off x="5937438" y="2395442"/>
            <a:ext cx="2318275"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b="1" dirty="0"/>
              <a:t>ACTUAL OUTPUT</a:t>
            </a:r>
          </a:p>
        </p:txBody>
      </p:sp>
      <p:sp>
        <p:nvSpPr>
          <p:cNvPr id="20" name="Rounded Rectangle 2">
            <a:extLst>
              <a:ext uri="{FF2B5EF4-FFF2-40B4-BE49-F238E27FC236}">
                <a16:creationId xmlns:a16="http://schemas.microsoft.com/office/drawing/2014/main" id="{A9797B22-BA20-5639-C42E-331D538A988E}"/>
              </a:ext>
            </a:extLst>
          </p:cNvPr>
          <p:cNvSpPr/>
          <p:nvPr/>
        </p:nvSpPr>
        <p:spPr>
          <a:xfrm>
            <a:off x="3694487" y="4084016"/>
            <a:ext cx="1573414" cy="667053"/>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sis MT Pro" panose="02040504050005020304" pitchFamily="18" charset="0"/>
                <a:ea typeface="Open Sans Medium" panose="020B0606030504020204" pitchFamily="34" charset="0"/>
                <a:cs typeface="Open Sans Medium" panose="020B0606030504020204" pitchFamily="34" charset="0"/>
              </a:rPr>
              <a:t>InstructPix2Pix</a:t>
            </a:r>
          </a:p>
        </p:txBody>
      </p:sp>
      <p:cxnSp>
        <p:nvCxnSpPr>
          <p:cNvPr id="26" name="Connector: Elbow 25">
            <a:extLst>
              <a:ext uri="{FF2B5EF4-FFF2-40B4-BE49-F238E27FC236}">
                <a16:creationId xmlns:a16="http://schemas.microsoft.com/office/drawing/2014/main" id="{84AD47F3-78AC-5128-1585-4ED175556305}"/>
              </a:ext>
            </a:extLst>
          </p:cNvPr>
          <p:cNvCxnSpPr>
            <a:cxnSpLocks/>
            <a:stCxn id="1026" idx="2"/>
          </p:cNvCxnSpPr>
          <p:nvPr/>
        </p:nvCxnSpPr>
        <p:spPr>
          <a:xfrm rot="16200000" flipH="1">
            <a:off x="2710727" y="3313991"/>
            <a:ext cx="351812" cy="16157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D4CDF26-A748-2D6C-54ED-A4D2DDBA5321}"/>
              </a:ext>
            </a:extLst>
          </p:cNvPr>
          <p:cNvCxnSpPr>
            <a:cxnSpLocks/>
            <a:stCxn id="14" idx="0"/>
          </p:cNvCxnSpPr>
          <p:nvPr/>
        </p:nvCxnSpPr>
        <p:spPr>
          <a:xfrm rot="5400000" flipH="1" flipV="1">
            <a:off x="2773405" y="3899143"/>
            <a:ext cx="226452" cy="16157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F3E9C90-FB65-6C35-031A-AC9AEF1BD263}"/>
              </a:ext>
            </a:extLst>
          </p:cNvPr>
          <p:cNvCxnSpPr>
            <a:stCxn id="20" idx="3"/>
          </p:cNvCxnSpPr>
          <p:nvPr/>
        </p:nvCxnSpPr>
        <p:spPr>
          <a:xfrm flipV="1">
            <a:off x="5267901" y="4417542"/>
            <a:ext cx="46811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B4B24F-A35B-6290-1C60-2EEBD476E210}"/>
              </a:ext>
            </a:extLst>
          </p:cNvPr>
          <p:cNvPicPr>
            <a:picLocks noChangeAspect="1"/>
          </p:cNvPicPr>
          <p:nvPr/>
        </p:nvPicPr>
        <p:blipFill>
          <a:blip r:embed="rId4"/>
          <a:stretch>
            <a:fillRect/>
          </a:stretch>
        </p:blipFill>
        <p:spPr>
          <a:xfrm>
            <a:off x="5779536" y="2804770"/>
            <a:ext cx="2618246" cy="2404673"/>
          </a:xfrm>
          <a:prstGeom prst="rect">
            <a:avLst/>
          </a:prstGeom>
        </p:spPr>
      </p:pic>
    </p:spTree>
    <p:extLst>
      <p:ext uri="{BB962C8B-B14F-4D97-AF65-F5344CB8AC3E}">
        <p14:creationId xmlns:p14="http://schemas.microsoft.com/office/powerpoint/2010/main" val="1677553128"/>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0F7A2058-D776-41B7-84A0-0C874A3FCA7D}" vid="{0B5A5621-8B38-4282-8CA5-79EF5D6FFF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COBRAND-PPT-TEMPLATE_StdScreen_Embedded-Brand-Fonts_Cross-Platform_Black</Template>
  <TotalTime>429</TotalTime>
  <Words>1579</Words>
  <Application>Microsoft Office PowerPoint</Application>
  <PresentationFormat>On-screen Show (4:3)</PresentationFormat>
  <Paragraphs>149</Paragraphs>
  <Slides>14</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Acumin Pro</vt:lpstr>
      <vt:lpstr>Acumin Pro Semibold</vt:lpstr>
      <vt:lpstr>Amasis MT Pro</vt:lpstr>
      <vt:lpstr>Calibri</vt:lpstr>
      <vt:lpstr>United Sans Rg Md</vt:lpstr>
      <vt:lpstr>Wingdings</vt:lpstr>
      <vt:lpstr>Arial</vt:lpstr>
      <vt:lpstr>Acumin Pro Medium</vt:lpstr>
      <vt:lpstr>Acumin Pro ExtraCondensed Smbd</vt:lpstr>
      <vt:lpstr>United Sans Cd Md</vt:lpstr>
      <vt:lpstr>Acumin Pro SemiCondensed</vt:lpstr>
      <vt:lpstr>Acumin Pro ExtraCondensed</vt:lpstr>
      <vt:lpstr>Purdue2</vt:lpstr>
      <vt:lpstr>EXPLORING advanced IMAGE EDITING TECHNIQUES :  A COMPREHENSIVE STUDY OF DIFFUSER MODELS FOR ENHANCED VISUAL IMPACT</vt:lpstr>
      <vt:lpstr>INSTRUCTPIX2PIX (IP2P)</vt:lpstr>
      <vt:lpstr>IMPLEMENTATION MOTIVATION</vt:lpstr>
      <vt:lpstr>IMPLEMENTATION GOALS</vt:lpstr>
      <vt:lpstr>RESULTS - PRELIMINARY EXPERIMENTS </vt:lpstr>
      <vt:lpstr>RESULTS - PRELIMINARY EXPERIMENTS </vt:lpstr>
      <vt:lpstr>RESULTS - PRELIMINARY EXPERIMENTS </vt:lpstr>
      <vt:lpstr>EXAMPLE - EXTENDED EXPERIMENT</vt:lpstr>
      <vt:lpstr>RESULTS - EXTENDED EXPERIMENT</vt:lpstr>
      <vt:lpstr>RESULTS - EXTENDED EXPERIMENT</vt:lpstr>
      <vt:lpstr>RESULTS - EXTENDED EXPERIMENT</vt:lpstr>
      <vt:lpstr>TRAINING IP2P</vt:lpstr>
      <vt:lpstr>CONCLUSIONS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akbowers</dc:creator>
  <cp:lastModifiedBy>Parth Doshi</cp:lastModifiedBy>
  <cp:revision>99</cp:revision>
  <dcterms:created xsi:type="dcterms:W3CDTF">2021-07-27T16:21:55Z</dcterms:created>
  <dcterms:modified xsi:type="dcterms:W3CDTF">2023-11-21T09:24:00Z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2023-05-16T13:59:14Z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d1918c79-2694-43cb-aeef-2e6d93dc9bdb</vt:lpwstr>
  </property>
  <property fmtid="{D5CDD505-2E9C-101B-9397-08002B2CF9AE}" pid="8" name="MSIP_Label_4044bd30-2ed7-4c9d-9d12-46200872a97b_ContentBits">
    <vt:lpwstr>0</vt:lpwstr>
  </property>
</Properties>
</file>